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slideMasters/slideMaster109.xml" ContentType="application/vnd.openxmlformats-officedocument.presentationml.slideMaster+xml"/>
  <Override PartName="/ppt/slides/slide109.xml" ContentType="application/vnd.openxmlformats-officedocument.presentationml.slide+xml"/>
  <Override PartName="/ppt/slideMasters/slideMaster110.xml" ContentType="application/vnd.openxmlformats-officedocument.presentationml.slideMaster+xml"/>
  <Override PartName="/ppt/slides/slide110.xml" ContentType="application/vnd.openxmlformats-officedocument.presentationml.slide+xml"/>
  <Override PartName="/ppt/slideMasters/slideMaster111.xml" ContentType="application/vnd.openxmlformats-officedocument.presentationml.slideMaster+xml"/>
  <Override PartName="/ppt/slides/slide111.xml" ContentType="application/vnd.openxmlformats-officedocument.presentationml.slide+xml"/>
  <Override PartName="/ppt/slideMasters/slideMaster112.xml" ContentType="application/vnd.openxmlformats-officedocument.presentationml.slideMaster+xml"/>
  <Override PartName="/ppt/slides/slide112.xml" ContentType="application/vnd.openxmlformats-officedocument.presentationml.slide+xml"/>
  <Override PartName="/ppt/slideMasters/slideMaster113.xml" ContentType="application/vnd.openxmlformats-officedocument.presentationml.slideMaster+xml"/>
  <Override PartName="/ppt/slides/slide113.xml" ContentType="application/vnd.openxmlformats-officedocument.presentationml.slide+xml"/>
  <Override PartName="/ppt/slideMasters/slideMaster114.xml" ContentType="application/vnd.openxmlformats-officedocument.presentationml.slideMaster+xml"/>
  <Override PartName="/ppt/slides/slide114.xml" ContentType="application/vnd.openxmlformats-officedocument.presentationml.slide+xml"/>
  <Override PartName="/ppt/slideMasters/slideMaster115.xml" ContentType="application/vnd.openxmlformats-officedocument.presentationml.slideMaster+xml"/>
  <Override PartName="/ppt/slides/slide115.xml" ContentType="application/vnd.openxmlformats-officedocument.presentationml.slide+xml"/>
  <Override PartName="/ppt/slideMasters/slideMaster116.xml" ContentType="application/vnd.openxmlformats-officedocument.presentationml.slideMaster+xml"/>
  <Override PartName="/ppt/slides/slide116.xml" ContentType="application/vnd.openxmlformats-officedocument.presentationml.slide+xml"/>
  <Override PartName="/ppt/slideMasters/slideMaster117.xml" ContentType="application/vnd.openxmlformats-officedocument.presentationml.slideMaster+xml"/>
  <Override PartName="/ppt/slides/slide117.xml" ContentType="application/vnd.openxmlformats-officedocument.presentationml.slide+xml"/>
  <Override PartName="/ppt/slideMasters/slideMaster118.xml" ContentType="application/vnd.openxmlformats-officedocument.presentationml.slideMaster+xml"/>
  <Override PartName="/ppt/slides/slide118.xml" ContentType="application/vnd.openxmlformats-officedocument.presentationml.slide+xml"/>
  <Override PartName="/ppt/slideMasters/slideMaster119.xml" ContentType="application/vnd.openxmlformats-officedocument.presentationml.slideMaster+xml"/>
  <Override PartName="/ppt/slides/slide119.xml" ContentType="application/vnd.openxmlformats-officedocument.presentationml.slide+xml"/>
  <Override PartName="/ppt/slideMasters/slideMaster120.xml" ContentType="application/vnd.openxmlformats-officedocument.presentationml.slideMaster+xml"/>
  <Override PartName="/ppt/slides/slide120.xml" ContentType="application/vnd.openxmlformats-officedocument.presentationml.slide+xml"/>
  <Override PartName="/ppt/slideMasters/slideMaster121.xml" ContentType="application/vnd.openxmlformats-officedocument.presentationml.slideMaster+xml"/>
  <Override PartName="/ppt/slides/slide121.xml" ContentType="application/vnd.openxmlformats-officedocument.presentationml.slide+xml"/>
  <Override PartName="/ppt/slideMasters/slideMaster122.xml" ContentType="application/vnd.openxmlformats-officedocument.presentationml.slideMaster+xml"/>
  <Override PartName="/ppt/slides/slide122.xml" ContentType="application/vnd.openxmlformats-officedocument.presentationml.slide+xml"/>
  <Override PartName="/ppt/slideMasters/slideMaster123.xml" ContentType="application/vnd.openxmlformats-officedocument.presentationml.slideMaster+xml"/>
  <Override PartName="/ppt/slides/slide123.xml" ContentType="application/vnd.openxmlformats-officedocument.presentationml.slide+xml"/>
  <Override PartName="/ppt/slideMasters/slideMaster124.xml" ContentType="application/vnd.openxmlformats-officedocument.presentationml.slideMaster+xml"/>
  <Override PartName="/ppt/slides/slide124.xml" ContentType="application/vnd.openxmlformats-officedocument.presentationml.slide+xml"/>
  <Override PartName="/ppt/slideMasters/slideMaster125.xml" ContentType="application/vnd.openxmlformats-officedocument.presentationml.slideMaster+xml"/>
  <Override PartName="/ppt/slides/slide125.xml" ContentType="application/vnd.openxmlformats-officedocument.presentationml.slide+xml"/>
  <Override PartName="/ppt/slideMasters/slideMaster126.xml" ContentType="application/vnd.openxmlformats-officedocument.presentationml.slideMaster+xml"/>
  <Override PartName="/ppt/slides/slide126.xml" ContentType="application/vnd.openxmlformats-officedocument.presentationml.slide+xml"/>
  <Override PartName="/ppt/slideMasters/slideMaster127.xml" ContentType="application/vnd.openxmlformats-officedocument.presentationml.slideMaster+xml"/>
  <Override PartName="/ppt/slides/slide127.xml" ContentType="application/vnd.openxmlformats-officedocument.presentationml.slide+xml"/>
  <Override PartName="/ppt/slideMasters/slideMaster128.xml" ContentType="application/vnd.openxmlformats-officedocument.presentationml.slideMaster+xml"/>
  <Override PartName="/ppt/slides/slide128.xml" ContentType="application/vnd.openxmlformats-officedocument.presentationml.slide+xml"/>
  <Override PartName="/ppt/slideMasters/slideMaster129.xml" ContentType="application/vnd.openxmlformats-officedocument.presentationml.slideMaster+xml"/>
  <Override PartName="/ppt/slides/slide129.xml" ContentType="application/vnd.openxmlformats-officedocument.presentationml.slide+xml"/>
  <Override PartName="/ppt/slideMasters/slideMaster130.xml" ContentType="application/vnd.openxmlformats-officedocument.presentationml.slideMaster+xml"/>
  <Override PartName="/ppt/slides/slide130.xml" ContentType="application/vnd.openxmlformats-officedocument.presentationml.slide+xml"/>
  <Override PartName="/ppt/slideMasters/slideMaster131.xml" ContentType="application/vnd.openxmlformats-officedocument.presentationml.slideMaster+xml"/>
  <Override PartName="/ppt/slides/slide131.xml" ContentType="application/vnd.openxmlformats-officedocument.presentationml.slide+xml"/>
  <Override PartName="/ppt/slideMasters/slideMaster132.xml" ContentType="application/vnd.openxmlformats-officedocument.presentationml.slideMaster+xml"/>
  <Override PartName="/ppt/slides/slide132.xml" ContentType="application/vnd.openxmlformats-officedocument.presentationml.slide+xml"/>
  <Override PartName="/ppt/slideMasters/slideMaster133.xml" ContentType="application/vnd.openxmlformats-officedocument.presentationml.slideMaster+xml"/>
  <Override PartName="/ppt/slides/slide133.xml" ContentType="application/vnd.openxmlformats-officedocument.presentationml.slide+xml"/>
  <Override PartName="/ppt/slideMasters/slideMaster134.xml" ContentType="application/vnd.openxmlformats-officedocument.presentationml.slideMaster+xml"/>
  <Override PartName="/ppt/slides/slide134.xml" ContentType="application/vnd.openxmlformats-officedocument.presentationml.slide+xml"/>
  <Override PartName="/ppt/slideMasters/slideMaster135.xml" ContentType="application/vnd.openxmlformats-officedocument.presentationml.slideMaster+xml"/>
  <Override PartName="/ppt/slides/slide135.xml" ContentType="application/vnd.openxmlformats-officedocument.presentationml.slide+xml"/>
  <Override PartName="/ppt/slideMasters/slideMaster136.xml" ContentType="application/vnd.openxmlformats-officedocument.presentationml.slideMaster+xml"/>
  <Override PartName="/ppt/slides/slide136.xml" ContentType="application/vnd.openxmlformats-officedocument.presentationml.slide+xml"/>
  <Override PartName="/ppt/slideMasters/slideMaster137.xml" ContentType="application/vnd.openxmlformats-officedocument.presentationml.slideMaster+xml"/>
  <Override PartName="/ppt/slides/slide137.xml" ContentType="application/vnd.openxmlformats-officedocument.presentationml.slide+xml"/>
  <Override PartName="/ppt/slideMasters/slideMaster138.xml" ContentType="application/vnd.openxmlformats-officedocument.presentationml.slideMaster+xml"/>
  <Override PartName="/ppt/slides/slide138.xml" ContentType="application/vnd.openxmlformats-officedocument.presentationml.slide+xml"/>
  <Override PartName="/ppt/slideMasters/slideMaster139.xml" ContentType="application/vnd.openxmlformats-officedocument.presentationml.slideMaster+xml"/>
  <Override PartName="/ppt/slides/slide139.xml" ContentType="application/vnd.openxmlformats-officedocument.presentationml.slide+xml"/>
  <Override PartName="/ppt/slideMasters/slideMaster140.xml" ContentType="application/vnd.openxmlformats-officedocument.presentationml.slideMaster+xml"/>
  <Override PartName="/ppt/slides/slide1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Lst>
  <p:notesMasterIdLst>
    <p:notesMasterId r:id="rId14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8b3710c6-4c7f-6239-83ef-d9fc4e2f8bbf}">
          <p14:sldIdLst>
            <p14:sldId id="256"/>
            <p14:sldId id="257"/>
            <p14:sldId id="258"/>
            <p14:sldId id="259"/>
          </p14:sldIdLst>
        </p14:section>
        <p14:section name="2 Chronicles 34" id="{1d5af42e-c2b1-b876-90f0-d9e1f45f102c}">
          <p14:sldIdLst>
            <p14:sldId id="260"/>
            <p14:sldId id="261"/>
            <p14:sldId id="262"/>
            <p14:sldId id="263"/>
            <p14:sldId id="264"/>
            <p14:sldId id="265"/>
            <p14:sldId id="266"/>
            <p14:sldId id="267"/>
            <p14:sldId id="268"/>
            <p14:sldId id="269"/>
            <p14:sldId id="270"/>
          </p14:sldIdLst>
        </p14:section>
        <p14:section name="Hosea 2" id="{fd67d7b0-692a-781b-bcfa-58a985ba8b8f}">
          <p14:sldIdLst>
            <p14:sldId id="271"/>
            <p14:sldId id="272"/>
            <p14:sldId id="273"/>
            <p14:sldId id="274"/>
            <p14:sldId id="275"/>
            <p14:sldId id="276"/>
            <p14:sldId id="277"/>
            <p14:sldId id="278"/>
            <p14:sldId id="279"/>
          </p14:sldIdLst>
        </p14:section>
        <p14:section name="Acts 16" id="{b164a2b4-1b5a-813a-3f3e-284e33324d05}">
          <p14:sldIdLst>
            <p14:sldId id="280"/>
            <p14:sldId id="281"/>
            <p14:sldId id="282"/>
            <p14:sldId id="283"/>
            <p14:sldId id="284"/>
            <p14:sldId id="285"/>
            <p14:sldId id="286"/>
            <p14:sldId id="287"/>
            <p14:sldId id="288"/>
            <p14:sldId id="289"/>
            <p14:sldId id="290"/>
          </p14:sldIdLst>
        </p14:section>
        <p14:section name="Acts 17" id="{c6f3e38a-afc7-ad54-3626-5da138cb5cad}">
          <p14:sldIdLst>
            <p14:sldId id="291"/>
            <p14:sldId id="292"/>
            <p14:sldId id="293"/>
            <p14:sldId id="294"/>
            <p14:sldId id="295"/>
            <p14:sldId id="296"/>
            <p14:sldId id="297"/>
            <p14:sldId id="298"/>
            <p14:sldId id="299"/>
            <p14:sldId id="300"/>
            <p14:sldId id="301"/>
          </p14:sldIdLst>
        </p14:section>
        <p14:section name="Genesis 26" id="{126585f4-da6a-6575-9519-7f5eca41b953}">
          <p14:sldIdLst>
            <p14:sldId id="302"/>
            <p14:sldId id="303"/>
            <p14:sldId id="304"/>
            <p14:sldId id="305"/>
            <p14:sldId id="306"/>
            <p14:sldId id="307"/>
            <p14:sldId id="308"/>
            <p14:sldId id="309"/>
            <p14:sldId id="310"/>
            <p14:sldId id="311"/>
            <p14:sldId id="312"/>
          </p14:sldIdLst>
        </p14:section>
        <p14:section name="Mark 12" id="{9d83b3f9-46c4-f870-785a-bd06944ccffe}">
          <p14:sldIdLst>
            <p14:sldId id="313"/>
            <p14:sldId id="314"/>
            <p14:sldId id="315"/>
            <p14:sldId id="316"/>
            <p14:sldId id="317"/>
            <p14:sldId id="318"/>
            <p14:sldId id="319"/>
            <p14:sldId id="320"/>
            <p14:sldId id="321"/>
            <p14:sldId id="322"/>
            <p14:sldId id="323"/>
            <p14:sldId id="324"/>
          </p14:sldIdLst>
        </p14:section>
        <p14:section name="2 Samuel 2" id="{2e59d788-9ef6-0847-cb8f-848c3d6fb001}">
          <p14:sldIdLst>
            <p14:sldId id="325"/>
            <p14:sldId id="326"/>
            <p14:sldId id="327"/>
            <p14:sldId id="328"/>
            <p14:sldId id="329"/>
            <p14:sldId id="330"/>
            <p14:sldId id="331"/>
            <p14:sldId id="332"/>
            <p14:sldId id="333"/>
            <p14:sldId id="334"/>
            <p14:sldId id="335"/>
          </p14:sldIdLst>
        </p14:section>
        <p14:section name="Isaiah 66" id="{766e3361-d896-5dcc-978a-ed221add999b}">
          <p14:sldIdLst>
            <p14:sldId id="336"/>
            <p14:sldId id="337"/>
            <p14:sldId id="338"/>
            <p14:sldId id="339"/>
            <p14:sldId id="340"/>
            <p14:sldId id="341"/>
            <p14:sldId id="342"/>
            <p14:sldId id="343"/>
            <p14:sldId id="344"/>
            <p14:sldId id="345"/>
          </p14:sldIdLst>
        </p14:section>
        <p14:section name="Jeremiah 51" id="{178c7b82-42bb-d579-aef4-20536af79fd3}">
          <p14:sldIdLst>
            <p14:sldId id="346"/>
            <p14:sldId id="347"/>
            <p14:sldId id="348"/>
            <p14:sldId id="349"/>
            <p14:sldId id="350"/>
            <p14:sldId id="351"/>
            <p14:sldId id="352"/>
            <p14:sldId id="353"/>
            <p14:sldId id="354"/>
            <p14:sldId id="355"/>
            <p14:sldId id="356"/>
            <p14:sldId id="357"/>
          </p14:sldIdLst>
        </p14:section>
        <p14:section name="Psalms 115" id="{588ecef1-e4aa-5e10-33ba-a3784e1909d2}">
          <p14:sldIdLst>
            <p14:sldId id="358"/>
            <p14:sldId id="359"/>
            <p14:sldId id="360"/>
            <p14:sldId id="361"/>
            <p14:sldId id="362"/>
            <p14:sldId id="363"/>
            <p14:sldId id="364"/>
            <p14:sldId id="365"/>
            <p14:sldId id="366"/>
          </p14:sldIdLst>
        </p14:section>
        <p14:section name="2 Chronicles 25" id="{72bc1f0c-dcee-d3fa-2836-c8d0e7d4c9ff}">
          <p14:sldIdLst>
            <p14:sldId id="367"/>
            <p14:sldId id="368"/>
            <p14:sldId id="369"/>
            <p14:sldId id="370"/>
            <p14:sldId id="371"/>
            <p14:sldId id="372"/>
            <p14:sldId id="373"/>
            <p14:sldId id="374"/>
            <p14:sldId id="375"/>
            <p14:sldId id="376"/>
          </p14:sldIdLst>
        </p14:section>
        <p14:section name="Job 29" id="{c2ef4915-7308-873b-f4ca-a19240b2d9b1}">
          <p14:sldIdLst>
            <p14:sldId id="377"/>
            <p14:sldId id="378"/>
            <p14:sldId id="379"/>
            <p14:sldId id="380"/>
            <p14:sldId id="381"/>
            <p14:sldId id="382"/>
            <p14:sldId id="383"/>
            <p14:sldId id="384"/>
            <p14:sldId id="385"/>
          </p14:sldIdLst>
        </p14:section>
        <p14:section name="Connections" id="{974a7185-081d-5b64-33da-17950f1c8aaa}">
          <p14:sldIdLst>
            <p14:sldId id="386"/>
            <p14:sldId id="387"/>
            <p14:sldId id="388"/>
            <p14:sldId id="389"/>
            <p14:sldId id="390"/>
            <p14:sldId id="391"/>
            <p14:sldId id="392"/>
            <p14:sldId id="393"/>
          </p14:sldIdLst>
        </p14:section>
        <p14:section name="Exhortation" id="{1fc35b5b-6c9e-3822-a971-578fcaaebcbe}">
          <p14:sldIdLst>
            <p14:sldId id="394"/>
          </p14:sldIdLst>
        </p14:section>
        <p14:section name="Finale" id="{fdce4aa7-c6bf-9a76-1467-ef98a2b8a4de}">
          <p14:sldIdLst>
            <p14:sldId id="39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notesMaster" Target="notesMasters/notesMaster1.xml"/><Relationship Id="rId143" Type="http://schemas.openxmlformats.org/officeDocument/2006/relationships/presProps" Target="presProps.xml"/><Relationship Id="rId144" Type="http://schemas.openxmlformats.org/officeDocument/2006/relationships/viewProps" Target="viewProps.xml"/><Relationship Id="rId145" Type="http://schemas.openxmlformats.org/officeDocument/2006/relationships/theme" Target="theme/theme1.xml"/><Relationship Id="rId14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_rels/notesSlide10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9.xml"/>
		</Relationships>
</file>

<file path=ppt/notesSlides/_rels/notesSlide1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0.xml"/>
		</Relationships>
</file>

<file path=ppt/notesSlides/_rels/notesSlide1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1.xml"/>
		</Relationships>
</file>

<file path=ppt/notesSlides/_rels/notesSlide1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2.xml"/>
		</Relationships>
</file>

<file path=ppt/notesSlides/_rels/notesSlide1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3.xml"/>
		</Relationships>
</file>

<file path=ppt/notesSlides/_rels/notesSlide1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4.xml"/>
		</Relationships>
</file>

<file path=ppt/notesSlides/_rels/notesSlide1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5.xml"/>
		</Relationships>
</file>

<file path=ppt/notesSlides/_rels/notesSlide1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6.xml"/>
		</Relationships>
</file>

<file path=ppt/notesSlides/_rels/notesSlide1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7.xml"/>
		</Relationships>
</file>

<file path=ppt/notesSlides/_rels/notesSlide1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8.xml"/>
		</Relationships>
</file>

<file path=ppt/notesSlides/_rels/notesSlide1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9.xml"/>
		</Relationships>
</file>

<file path=ppt/notesSlides/_rels/notesSlide1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0.xml"/>
		</Relationships>
</file>

<file path=ppt/notesSlides/_rels/notesSlide1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1.xml"/>
		</Relationships>
</file>

<file path=ppt/notesSlides/_rels/notesSlide1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2.xml"/>
		</Relationships>
</file>

<file path=ppt/notesSlides/_rels/notesSlide1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3.xml"/>
		</Relationships>
</file>

<file path=ppt/notesSlides/_rels/notesSlide1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4.xml"/>
		</Relationships>
</file>

<file path=ppt/notesSlides/_rels/notesSlide1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5.xml"/>
		</Relationships>
</file>

<file path=ppt/notesSlides/_rels/notesSlide1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6.xml"/>
		</Relationships>
</file>

<file path=ppt/notesSlides/_rels/notesSlide1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7.xml"/>
		</Relationships>
</file>

<file path=ppt/notesSlides/_rels/notesSlide1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8.xml"/>
		</Relationships>
</file>

<file path=ppt/notesSlides/_rels/notesSlide1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9.xml"/>
		</Relationships>
</file>

<file path=ppt/notesSlides/_rels/notesSlide1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0.xml"/>
		</Relationships>
</file>

<file path=ppt/notesSlides/_rels/notesSlide1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1.xml"/>
		</Relationships>
</file>

<file path=ppt/notesSlides/_rels/notesSlide1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2.xml"/>
		</Relationships>
</file>

<file path=ppt/notesSlides/_rels/notesSlide1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3.xml"/>
		</Relationships>
</file>

<file path=ppt/notesSlides/_rels/notesSlide1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4.xml"/>
		</Relationships>
</file>

<file path=ppt/notesSlides/_rels/notesSlide1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5.xml"/>
		</Relationships>
</file>

<file path=ppt/notesSlides/_rels/notesSlide1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6.xml"/>
		</Relationships>
</file>

<file path=ppt/notesSlides/_rels/notesSlide1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7.xml"/>
		</Relationships>
</file>

<file path=ppt/notesSlides/_rels/notesSlide1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8.xml"/>
		</Relationships>
</file>

<file path=ppt/notesSlides/_rels/notesSlide1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9.xml"/>
		</Relationships>
</file>

<file path=ppt/notesSlides/_rels/notesSlide1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jpe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jpe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Dark">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1554480"/>
            <a:ext cx="6949440" cy="411480"/>
          </a:xfrm>
          <a:prstGeom prst="rect">
            <a:avLst/>
          </a:prstGeom>
          <a:noFill/>
          <a:ln/>
        </p:spPr>
        <p:txBody>
          <a:bodyPr wrap="square" rtlCol="0"/>
          <a:lstStyle>
            <a:lvl1pPr indent="0" marL="0">
              <a:buNone/>
              <a:defRPr lang="en-US" sz="1400" b="1" spc="300" kern="0" dirty="0">
                <a:solidFill>
                  <a:schemeClr val="accent6"/>
                </a:solidFill>
              </a:defRPr>
            </a:lvl1pPr>
          </a:lstStyle>
          <a:p>
            <a:pPr indent="0" marL="0">
              <a:buNone/>
            </a:pPr>
            <a:endParaRPr lang="en-US" sz="1400" dirty="0"/>
          </a:p>
        </p:txBody>
      </p:sp>
      <p:sp>
        <p:nvSpPr>
          <p:cNvPr id="3" name="Text 0"/>
          <p:cNvSpPr/>
          <p:nvPr>
            <p:ph idx="101" type="title" hasCustomPrompt="1"/>
          </p:nvPr>
        </p:nvSpPr>
        <p:spPr>
          <a:xfrm>
            <a:off x="548640" y="2011680"/>
            <a:ext cx="6949440" cy="1737360"/>
          </a:xfrm>
          <a:prstGeom prst="rect">
            <a:avLst/>
          </a:prstGeom>
          <a:noFill/>
          <a:ln/>
        </p:spPr>
        <p:txBody>
          <a:bodyPr wrap="square" rtlCol="0"/>
          <a:lstStyle>
            <a:lvl1pPr algn="l" indent="0" marL="0">
              <a:buNone/>
              <a:defRPr lang="en-US" sz="48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4800" dirty="0"/>
          </a:p>
        </p:txBody>
      </p:sp>
      <p:sp>
        <p:nvSpPr>
          <p:cNvPr id="4" name="Text 0"/>
          <p:cNvSpPr/>
          <p:nvPr>
            <p:ph idx="102" type="body" hasCustomPrompt="1"/>
          </p:nvPr>
        </p:nvSpPr>
        <p:spPr>
          <a:xfrm>
            <a:off x="548640" y="3840480"/>
            <a:ext cx="6949440" cy="914400"/>
          </a:xfrm>
          <a:prstGeom prst="rect">
            <a:avLst/>
          </a:prstGeom>
          <a:noFill/>
          <a:ln/>
        </p:spPr>
        <p:txBody>
          <a:bodyPr wrap="square" rtlCol="0"/>
          <a:lstStyle>
            <a:lvl1pPr indent="0" marL="0">
              <a:buNone/>
              <a:defRPr lang="en-US" sz="1800" dirty="0">
                <a:solidFill>
                  <a:schemeClr val="accent5"/>
                </a:solidFill>
              </a:defRPr>
            </a:lvl1pPr>
          </a:lstStyle>
          <a:p>
            <a:pPr indent="0" marL="0">
              <a:buNone/>
            </a:pPr>
            <a:endParaRPr lang="en-US" sz="1800" dirty="0"/>
          </a:p>
        </p:txBody>
      </p:sp>
      <p:sp>
        <p:nvSpPr>
          <p:cNvPr id="5" name="Text 0"/>
          <p:cNvSpPr/>
          <p:nvPr/>
        </p:nvSpPr>
        <p:spPr>
          <a:xfrm>
            <a:off x="548640" y="6355080"/>
            <a:ext cx="6400800" cy="274320"/>
          </a:xfrm>
          <a:prstGeom prst="rect">
            <a:avLst/>
          </a:prstGeom>
          <a:noFill/>
          <a:ln/>
        </p:spPr>
        <p:txBody>
          <a:bodyPr wrap="square" lIns="0" tIns="0" rIns="0" bIns="0" rtlCol="0" anchor="ctr"/>
          <a:lstStyle/>
          <a:p>
            <a:pPr indent="0" marL="0">
              <a:buNone/>
            </a:pPr>
            <a:r>
              <a:rPr lang="en-US" sz="1100" dirty="0">
                <a:solidFill>
                  <a:schemeClr val="accent5"/>
                </a:solidFill>
              </a:rPr>
              <a:t>Prototype courtesy of Memorize-the-Bible.com</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Dark">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rtlCol="0"/>
          <a:lstStyle>
            <a:lvl1pPr indent="0" marL="0">
              <a:buNone/>
              <a:defRPr lang="en-US" sz="1300" b="1" spc="300" kern="0" dirty="0">
                <a:solidFill>
                  <a:schemeClr val="accent6"/>
                </a:solidFill>
              </a:defRPr>
            </a:lvl1pPr>
          </a:lstStyle>
          <a:p>
            <a:pPr indent="0" marL="0">
              <a:buNone/>
            </a:pP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rtlCol="0"/>
          <a:lstStyle>
            <a:lvl1pPr algn="l" indent="0" marL="0">
              <a:buNone/>
              <a:defRPr lang="en-US" sz="36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3600" dirty="0"/>
          </a:p>
        </p:txBody>
      </p:sp>
      <p:pic>
        <p:nvPicPr>
          <p:cNvPr id="4" name="Image 0" descr="Memorize The Bible logo">    </p:cNvPr>
          <p:cNvPicPr>
            <a:picLocks noChangeAspect="1"/>
          </p:cNvPicPr>
          <p:nvPr/>
        </p:nvPicPr>
        <p:blipFill>
          <a:blip r:embed="rId1"/>
          <a:stretch>
            <a:fillRect/>
          </a:stretch>
        </p:blipFill>
        <p:spPr>
          <a:xfrm>
            <a:off x="10903306" y="411480"/>
            <a:ext cx="739750" cy="822960"/>
          </a:xfrm>
          <a:prstGeom prst="rect">
            <a:avLst/>
          </a:prstGeom>
        </p:spPr>
      </p:pic>
      <p:sp>
        <p:nvSpPr>
          <p:cNvPr id="5" name="Text 0"/>
          <p:cNvSpPr/>
          <p:nvPr/>
        </p:nvSpPr>
        <p:spPr>
          <a:xfrm>
            <a:off x="548640" y="6355080"/>
            <a:ext cx="6400800" cy="274320"/>
          </a:xfrm>
          <a:prstGeom prst="rect">
            <a:avLst/>
          </a:prstGeom>
          <a:noFill/>
          <a:ln/>
        </p:spPr>
        <p:txBody>
          <a:bodyPr wrap="square" lIns="0" tIns="0" rIns="0" bIns="0" rtlCol="0" anchor="ctr"/>
          <a:lstStyle/>
          <a:p>
            <a:pPr indent="0" marL="0">
              <a:buNone/>
            </a:pPr>
            <a:r>
              <a:rPr lang="en-US" sz="1100" dirty="0">
                <a:solidFill>
                  <a:schemeClr val="accent5"/>
                </a:solidFill>
              </a:rPr>
              <a:t>Prototype courtesy of Memorize-the-Bible.com</a:t>
            </a:r>
            <a:endParaRPr lang="en-US" sz="11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rtlCol="0"/>
          <a:lstStyle>
            <a:lvl1pPr indent="0" marL="0">
              <a:buNone/>
              <a:defRPr lang="en-US" sz="1200" b="1" spc="200" kern="0" dirty="0">
                <a:solidFill>
                  <a:schemeClr val="accent2"/>
                </a:solidFill>
              </a:defRPr>
            </a:lvl1pPr>
          </a:lstStyle>
          <a:p>
            <a:pPr indent="0" marL="0">
              <a:buNone/>
            </a:pP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rtlCol="0"/>
          <a:lstStyle>
            <a:lvl1pPr algn="l" indent="0" marL="0">
              <a:buNone/>
              <a:defRPr lang="en-US" sz="3200" b="1" dirty="0">
                <a:solidFill>
                  <a:schemeClr val="tx2"/>
                </a:solidFill>
                <a:latin typeface="Cambria" pitchFamily="34" charset="0"/>
                <a:ea typeface="Cambria" pitchFamily="34" charset="-122"/>
                <a:cs typeface="Cambria" pitchFamily="34" charset="-120"/>
              </a:defRPr>
            </a:lvl1pPr>
          </a:lstStyle>
          <a:p>
            <a:pPr algn="l" indent="0" marL="0">
              <a:buNone/>
            </a:pPr>
            <a:endParaRPr lang="en-US" sz="3200" dirty="0"/>
          </a:p>
        </p:txBody>
      </p:sp>
      <p:pic>
        <p:nvPicPr>
          <p:cNvPr id="4" name="Image 0" descr="Memorize The Bible logo">    </p:cNvPr>
          <p:cNvPicPr>
            <a:picLocks noChangeAspect="1"/>
          </p:cNvPicPr>
          <p:nvPr/>
        </p:nvPicPr>
        <p:blipFill>
          <a:blip r:embed="rId1"/>
          <a:stretch>
            <a:fillRect/>
          </a:stretch>
        </p:blipFill>
        <p:spPr>
          <a:xfrm>
            <a:off x="10903306" y="365760"/>
            <a:ext cx="739750" cy="822960"/>
          </a:xfrm>
          <a:prstGeom prst="rect">
            <a:avLst/>
          </a:prstGeom>
        </p:spPr>
      </p:pic>
      <p:sp>
        <p:nvSpPr>
          <p:cNvPr id="5" name="Text 0"/>
          <p:cNvSpPr/>
          <p:nvPr/>
        </p:nvSpPr>
        <p:spPr>
          <a:xfrm>
            <a:off x="548640" y="6355080"/>
            <a:ext cx="5029200" cy="274320"/>
          </a:xfrm>
          <a:prstGeom prst="rect">
            <a:avLst/>
          </a:prstGeom>
          <a:noFill/>
          <a:ln/>
        </p:spPr>
        <p:txBody>
          <a:bodyPr wrap="square" lIns="0" tIns="0" rIns="0" bIns="0" rtlCol="0" anchor="ctr"/>
          <a:lstStyle/>
          <a:p>
            <a:pPr indent="0" marL="0">
              <a:buNone/>
            </a:pPr>
            <a:r>
              <a:rPr lang="en-US" sz="1100" b="1" dirty="0">
                <a:solidFill>
                  <a:schemeClr val="accent1"/>
                </a:solidFill>
              </a:rPr>
              <a:t>Prototype courtesy of Memorize-the-Bible.com</a:t>
            </a:r>
            <a:endParaRPr lang="en-US" sz="1100" dirty="0"/>
          </a:p>
        </p:txBody>
      </p:sp>
      <p:sp>
        <p:nvSpPr>
          <p:cNvPr id="6" name="Text 1"/>
          <p:cNvSpPr/>
          <p:nvPr/>
        </p:nvSpPr>
        <p:spPr>
          <a:xfrm>
            <a:off x="5760720" y="6355080"/>
            <a:ext cx="5120640" cy="274320"/>
          </a:xfrm>
          <a:prstGeom prst="rect">
            <a:avLst/>
          </a:prstGeom>
          <a:noFill/>
          <a:ln/>
        </p:spPr>
        <p:txBody>
          <a:bodyPr wrap="square" lIns="0" tIns="0" rIns="0" bIns="0" rtlCol="0" anchor="ctr"/>
          <a:lstStyle/>
          <a:p>
            <a:pPr algn="r" indent="0" marL="0">
              <a:buNone/>
            </a:pPr>
            <a:r>
              <a:rPr lang="en-US" sz="1000" dirty="0">
                <a:solidFill>
                  <a:schemeClr val="accent4"/>
                </a:solidFill>
              </a:rPr>
              <a:t>BC &amp; DCB Daily Review  ·  Thursday, 11/05/26  ·  Medium Size</a:t>
            </a:r>
            <a:endParaRPr lang="en-US" sz="10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Finale">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548640" y="6355080"/>
            <a:ext cx="5029200" cy="274320"/>
          </a:xfrm>
          <a:prstGeom prst="rect">
            <a:avLst/>
          </a:prstGeom>
          <a:noFill/>
          <a:ln/>
        </p:spPr>
        <p:txBody>
          <a:bodyPr wrap="square" lIns="0" tIns="0" rIns="0" bIns="0" rtlCol="0" anchor="ctr"/>
          <a:lstStyle/>
          <a:p>
            <a:pPr indent="0" marL="0">
              <a:buNone/>
            </a:pPr>
            <a:r>
              <a:rPr lang="en-US" sz="1100" b="1" dirty="0">
                <a:solidFill>
                  <a:schemeClr val="accent1"/>
                </a:solidFill>
              </a:rPr>
              <a:t>Prototype courtesy of Memorize-the-Bible.com</a:t>
            </a:r>
            <a:endParaRPr lang="en-US" sz="1100" dirty="0"/>
          </a:p>
        </p:txBody>
      </p:sp>
      <p:sp>
        <p:nvSpPr>
          <p:cNvPr id="3" name="Text 1"/>
          <p:cNvSpPr/>
          <p:nvPr/>
        </p:nvSpPr>
        <p:spPr>
          <a:xfrm>
            <a:off x="5760720" y="6355080"/>
            <a:ext cx="5120640" cy="274320"/>
          </a:xfrm>
          <a:prstGeom prst="rect">
            <a:avLst/>
          </a:prstGeom>
          <a:noFill/>
          <a:ln/>
        </p:spPr>
        <p:txBody>
          <a:bodyPr wrap="square" lIns="0" tIns="0" rIns="0" bIns="0" rtlCol="0" anchor="ctr"/>
          <a:lstStyle/>
          <a:p>
            <a:pPr algn="r" indent="0" marL="0">
              <a:buNone/>
            </a:pPr>
            <a:r>
              <a:rPr lang="en-US" sz="1000" dirty="0">
                <a:solidFill>
                  <a:schemeClr val="accent4"/>
                </a:solidFill>
              </a:rPr>
              <a:t>BC &amp; DCB Daily Review  ·  Thursday, 11/05/26  ·  Medium Size</a:t>
            </a:r>
            <a:endParaRPr lang="en-US" sz="10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1005</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jpeg"/><Relationship Id="rId4" Type="http://schemas.openxmlformats.org/officeDocument/2006/relationships/slideLayout" Target="../slideLayouts/slideLayout4.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5" Type="http://schemas.openxmlformats.org/officeDocument/2006/relationships/slideLayout" Target="../slideLayouts/slideLayout4.xml"/><Relationship Id="rId26" Type="http://schemas.openxmlformats.org/officeDocument/2006/relationships/notesSlide" Target="../notesSlides/notesSlide3.xml"/><Relationship Id="rId27" Type="http://schemas.openxmlformats.org/officeDocument/2006/relationships/slide" Target="slide5.xml"/><Relationship Id="rId28" Type="http://schemas.openxmlformats.org/officeDocument/2006/relationships/slide" Target="slide16.xml"/><Relationship Id="rId29" Type="http://schemas.openxmlformats.org/officeDocument/2006/relationships/slide" Target="slide25.xml"/><Relationship Id="rId30" Type="http://schemas.openxmlformats.org/officeDocument/2006/relationships/slide" Target="slide36.xml"/><Relationship Id="rId31" Type="http://schemas.openxmlformats.org/officeDocument/2006/relationships/slide" Target="slide47.xml"/><Relationship Id="rId32" Type="http://schemas.openxmlformats.org/officeDocument/2006/relationships/slide" Target="slide58.xml"/><Relationship Id="rId33" Type="http://schemas.openxmlformats.org/officeDocument/2006/relationships/slide" Target="slide70.xml"/><Relationship Id="rId34" Type="http://schemas.openxmlformats.org/officeDocument/2006/relationships/slide" Target="slide81.xml"/><Relationship Id="rId35" Type="http://schemas.openxmlformats.org/officeDocument/2006/relationships/slide" Target="slide91.xml"/><Relationship Id="rId36" Type="http://schemas.openxmlformats.org/officeDocument/2006/relationships/slide" Target="slide103.xml"/><Relationship Id="rId37" Type="http://schemas.openxmlformats.org/officeDocument/2006/relationships/slide" Target="slide112.xml"/><Relationship Id="rId38" Type="http://schemas.openxmlformats.org/officeDocument/2006/relationships/slide" Target="slide122.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8" Type="http://schemas.openxmlformats.org/officeDocument/2006/relationships/image" Target="../media/image-4-2.png"/><Relationship Id="rId15" Type="http://schemas.openxmlformats.org/officeDocument/2006/relationships/image" Target="../media/image-4-3.png"/><Relationship Id="rId20" Type="http://schemas.openxmlformats.org/officeDocument/2006/relationships/image" Target="../media/image-4-4.png"/><Relationship Id="rId27" Type="http://schemas.openxmlformats.org/officeDocument/2006/relationships/slideLayout" Target="../slideLayouts/slideLayout3.xml"/><Relationship Id="rId28" Type="http://schemas.openxmlformats.org/officeDocument/2006/relationships/notesSlide" Target="../notesSlides/notesSlide4.xml"/><Relationship Id="rId29" Type="http://schemas.openxmlformats.org/officeDocument/2006/relationships/slide" Target="slide132.xml"/><Relationship Id="rId30" Type="http://schemas.openxmlformats.org/officeDocument/2006/relationships/slide" Target="slide133.xml"/><Relationship Id="rId31" Type="http://schemas.openxmlformats.org/officeDocument/2006/relationships/slide" Target="slide134.xml"/><Relationship Id="rId32" Type="http://schemas.openxmlformats.org/officeDocument/2006/relationships/slide" Target="slide135.xml"/><Relationship Id="rId33" Type="http://schemas.openxmlformats.org/officeDocument/2006/relationships/slide" Target="slide136.xml"/><Relationship Id="rId34" Type="http://schemas.openxmlformats.org/officeDocument/2006/relationships/slide" Target="slide137.xml"/><Relationship Id="rId35" Type="http://schemas.openxmlformats.org/officeDocument/2006/relationships/slide" Target="slide138.xml"/></Relationships>
</file>

<file path=ppt/slides/_rels/slide5.xml.rels><?xml version="1.0" encoding="UTF-8" standalone="yes"?>
<Relationships xmlns="http://schemas.openxmlformats.org/package/2006/relationships"><Relationship Id="rId2" Type="http://schemas.openxmlformats.org/officeDocument/2006/relationships/image" Target="../media/image-5-1.png"/><Relationship Id="rId3" Type="http://schemas.openxmlformats.org/officeDocument/2006/relationships/image" Target="../media/image-5-2.png"/><Relationship Id="rId4" Type="http://schemas.openxmlformats.org/officeDocument/2006/relationships/slideLayout" Target="../slideLayouts/slideLayout4.xml"/><Relationship Id="rId5" Type="http://schemas.openxmlformats.org/officeDocument/2006/relationships/notesSlide" Target="../notesSlides/notesSlide5.xml"/><Relationship Id="rId6" Type="http://schemas.openxmlformats.org/officeDocument/2006/relationships/slide" Target="slide3.xml"/></Relationships>
</file>

<file path=ppt/slides/_rels/slide6.xml.rels><?xml version="1.0" encoding="UTF-8" standalone="yes"?>
<Relationships xmlns="http://schemas.openxmlformats.org/package/2006/relationships"><Relationship Id="rId2" Type="http://schemas.openxmlformats.org/officeDocument/2006/relationships/image" Target="../media/image-6-1.png"/><Relationship Id="rId3" Type="http://schemas.openxmlformats.org/officeDocument/2006/relationships/slideLayout" Target="../slideLayouts/slideLayout4.xml"/><Relationship Id="rId4" Type="http://schemas.openxmlformats.org/officeDocument/2006/relationships/notesSlide" Target="../notesSlides/notesSlide6.xml"/><Relationship Id="rId5" Type="http://schemas.openxmlformats.org/officeDocument/2006/relationships/slide" Target="slide3.xml"/></Relationships>
</file>

<file path=ppt/slides/_rels/slide7.xml.rels><?xml version="1.0" encoding="UTF-8" standalone="yes"?>
<Relationships xmlns="http://schemas.openxmlformats.org/package/2006/relationships"><Relationship Id="rId2" Type="http://schemas.openxmlformats.org/officeDocument/2006/relationships/image" Target="../media/image-7-1.png"/><Relationship Id="rId3" Type="http://schemas.openxmlformats.org/officeDocument/2006/relationships/slideLayout" Target="../slideLayouts/slideLayout4.xml"/><Relationship Id="rId4" Type="http://schemas.openxmlformats.org/officeDocument/2006/relationships/notesSlide" Target="../notesSlides/notesSlide7.xml"/><Relationship Id="rId5" Type="http://schemas.openxmlformats.org/officeDocument/2006/relationships/slide" Target="slide3.xml"/></Relationships>
</file>

<file path=ppt/slides/_rels/slide8.xml.rels><?xml version="1.0" encoding="UTF-8" standalone="yes"?>
<Relationships xmlns="http://schemas.openxmlformats.org/package/2006/relationships"><Relationship Id="rId2" Type="http://schemas.openxmlformats.org/officeDocument/2006/relationships/image" Target="../media/image-8-1.png"/><Relationship Id="rId3" Type="http://schemas.openxmlformats.org/officeDocument/2006/relationships/image" Target="../media/image-8-2.png"/><Relationship Id="rId4" Type="http://schemas.openxmlformats.org/officeDocument/2006/relationships/slideLayout" Target="../slideLayouts/slideLayout4.xml"/><Relationship Id="rId5" Type="http://schemas.openxmlformats.org/officeDocument/2006/relationships/notesSlide" Target="../notesSlides/notesSlide8.xml"/><Relationship Id="rId6" Type="http://schemas.openxmlformats.org/officeDocument/2006/relationships/slide" Target="slide3.xml"/></Relationships>
</file>

<file path=ppt/slides/_rels/slide9.xml.rels><?xml version="1.0" encoding="UTF-8" standalone="yes"?>
<Relationships xmlns="http://schemas.openxmlformats.org/package/2006/relationships"><Relationship Id="rId2" Type="http://schemas.openxmlformats.org/officeDocument/2006/relationships/image" Target="../media/image-9-1.png"/><Relationship Id="rId3" Type="http://schemas.openxmlformats.org/officeDocument/2006/relationships/slideLayout" Target="../slideLayouts/slideLayout4.xml"/><Relationship Id="rId4" Type="http://schemas.openxmlformats.org/officeDocument/2006/relationships/notesSlide" Target="../notesSlides/notesSlide9.xml"/><Relationship Id="rId5" Type="http://schemas.openxmlformats.org/officeDocument/2006/relationships/slide" Target="slide3.xml"/></Relationships>
</file>

<file path=ppt/slides/_rels/slide10.xml.rels><?xml version="1.0" encoding="UTF-8" standalone="yes"?>
<Relationships xmlns="http://schemas.openxmlformats.org/package/2006/relationships"><Relationship Id="rId2" Type="http://schemas.openxmlformats.org/officeDocument/2006/relationships/image" Target="../media/image-10-1.png"/><Relationship Id="rId3" Type="http://schemas.openxmlformats.org/officeDocument/2006/relationships/slideLayout" Target="../slideLayouts/slideLayout4.xml"/><Relationship Id="rId4" Type="http://schemas.openxmlformats.org/officeDocument/2006/relationships/notesSlide" Target="../notesSlides/notesSlide10.xml"/><Relationship Id="rId5" Type="http://schemas.openxmlformats.org/officeDocument/2006/relationships/slide" Target="slide3.xml"/></Relationships>
</file>

<file path=ppt/slides/_rels/slide11.xml.rels><?xml version="1.0" encoding="UTF-8" standalone="yes"?>
<Relationships xmlns="http://schemas.openxmlformats.org/package/2006/relationships"><Relationship Id="rId2" Type="http://schemas.openxmlformats.org/officeDocument/2006/relationships/image" Target="../media/image-11-1.png"/><Relationship Id="rId3" Type="http://schemas.openxmlformats.org/officeDocument/2006/relationships/slideLayout" Target="../slideLayouts/slideLayout4.xml"/><Relationship Id="rId4" Type="http://schemas.openxmlformats.org/officeDocument/2006/relationships/notesSlide" Target="../notesSlides/notesSlide11.xml"/><Relationship Id="rId5" Type="http://schemas.openxmlformats.org/officeDocument/2006/relationships/slide" Target="slide3.xml"/></Relationships>
</file>

<file path=ppt/slides/_rels/slide12.xml.rels><?xml version="1.0" encoding="UTF-8" standalone="yes"?>
<Relationships xmlns="http://schemas.openxmlformats.org/package/2006/relationships"><Relationship Id="rId2" Type="http://schemas.openxmlformats.org/officeDocument/2006/relationships/image" Target="../media/image-12-1.png"/><Relationship Id="rId3" Type="http://schemas.openxmlformats.org/officeDocument/2006/relationships/slideLayout" Target="../slideLayouts/slideLayout4.xml"/><Relationship Id="rId4" Type="http://schemas.openxmlformats.org/officeDocument/2006/relationships/notesSlide" Target="../notesSlides/notesSlide12.xml"/><Relationship Id="rId5" Type="http://schemas.openxmlformats.org/officeDocument/2006/relationships/slide" Target="slide3.xml"/></Relationships>
</file>

<file path=ppt/slides/_rels/slide13.xml.rels><?xml version="1.0" encoding="UTF-8" standalone="yes"?>
<Relationships xmlns="http://schemas.openxmlformats.org/package/2006/relationships"><Relationship Id="rId2" Type="http://schemas.openxmlformats.org/officeDocument/2006/relationships/image" Target="../media/image-13-1.png"/><Relationship Id="rId3" Type="http://schemas.openxmlformats.org/officeDocument/2006/relationships/slideLayout" Target="../slideLayouts/slideLayout4.xml"/><Relationship Id="rId4" Type="http://schemas.openxmlformats.org/officeDocument/2006/relationships/notesSlide" Target="../notesSlides/notesSlide13.xml"/><Relationship Id="rId5" Type="http://schemas.openxmlformats.org/officeDocument/2006/relationships/slide" Target="slide3.xml"/></Relationships>
</file>

<file path=ppt/slides/_rels/slide14.xml.rels><?xml version="1.0" encoding="UTF-8" standalone="yes"?>
<Relationships xmlns="http://schemas.openxmlformats.org/package/2006/relationships"><Relationship Id="rId2" Type="http://schemas.openxmlformats.org/officeDocument/2006/relationships/image" Target="../media/image-14-1.png"/><Relationship Id="rId3" Type="http://schemas.openxmlformats.org/officeDocument/2006/relationships/slideLayout" Target="../slideLayouts/slideLayout4.xml"/><Relationship Id="rId4" Type="http://schemas.openxmlformats.org/officeDocument/2006/relationships/notesSlide" Target="../notesSlides/notesSlide14.xml"/><Relationship Id="rId5" Type="http://schemas.openxmlformats.org/officeDocument/2006/relationships/slide" Target="slide3.xml"/></Relationships>
</file>

<file path=ppt/slides/_rels/slide15.xml.rels><?xml version="1.0" encoding="UTF-8" standalone="yes"?>
<Relationships xmlns="http://schemas.openxmlformats.org/package/2006/relationships"><Relationship Id="rId2" Type="http://schemas.openxmlformats.org/officeDocument/2006/relationships/image" Target="../media/image-15-1.png"/><Relationship Id="rId3" Type="http://schemas.openxmlformats.org/officeDocument/2006/relationships/image" Target="../media/image-15-2.png"/><Relationship Id="rId4" Type="http://schemas.openxmlformats.org/officeDocument/2006/relationships/image" Target="../media/image-15-3.png"/><Relationship Id="rId5" Type="http://schemas.openxmlformats.org/officeDocument/2006/relationships/slideLayout" Target="../slideLayouts/slideLayout4.xml"/><Relationship Id="rId6" Type="http://schemas.openxmlformats.org/officeDocument/2006/relationships/notesSlide" Target="../notesSlides/notesSlide15.xml"/><Relationship Id="rId7" Type="http://schemas.openxmlformats.org/officeDocument/2006/relationships/slide" Target="slide3.xml"/></Relationships>
</file>

<file path=ppt/slides/_rels/slide16.xml.rels><?xml version="1.0" encoding="UTF-8" standalone="yes"?>
<Relationships xmlns="http://schemas.openxmlformats.org/package/2006/relationships"><Relationship Id="rId2" Type="http://schemas.openxmlformats.org/officeDocument/2006/relationships/image" Target="../media/image-16-1.png"/><Relationship Id="rId3" Type="http://schemas.openxmlformats.org/officeDocument/2006/relationships/image" Target="../media/image-16-2.png"/><Relationship Id="rId4" Type="http://schemas.openxmlformats.org/officeDocument/2006/relationships/slideLayout" Target="../slideLayouts/slideLayout4.xml"/><Relationship Id="rId5" Type="http://schemas.openxmlformats.org/officeDocument/2006/relationships/notesSlide" Target="../notesSlides/notesSlide16.xml"/><Relationship Id="rId6" Type="http://schemas.openxmlformats.org/officeDocument/2006/relationships/slide" Target="slide3.xml"/></Relationships>
</file>

<file path=ppt/slides/_rels/slide17.xml.rels><?xml version="1.0" encoding="UTF-8" standalone="yes"?>
<Relationships xmlns="http://schemas.openxmlformats.org/package/2006/relationships"><Relationship Id="rId2" Type="http://schemas.openxmlformats.org/officeDocument/2006/relationships/image" Target="../media/image-17-1.png"/><Relationship Id="rId3" Type="http://schemas.openxmlformats.org/officeDocument/2006/relationships/slideLayout" Target="../slideLayouts/slideLayout4.xml"/><Relationship Id="rId4" Type="http://schemas.openxmlformats.org/officeDocument/2006/relationships/notesSlide" Target="../notesSlides/notesSlide17.xml"/><Relationship Id="rId5" Type="http://schemas.openxmlformats.org/officeDocument/2006/relationships/slide" Target="slide3.xml"/></Relationships>
</file>

<file path=ppt/slides/_rels/slide18.xml.rels><?xml version="1.0" encoding="UTF-8" standalone="yes"?>
<Relationships xmlns="http://schemas.openxmlformats.org/package/2006/relationships"><Relationship Id="rId2" Type="http://schemas.openxmlformats.org/officeDocument/2006/relationships/image" Target="../media/image-18-1.png"/><Relationship Id="rId3" Type="http://schemas.openxmlformats.org/officeDocument/2006/relationships/image" Target="../media/image-18-2.png"/><Relationship Id="rId4" Type="http://schemas.openxmlformats.org/officeDocument/2006/relationships/slideLayout" Target="../slideLayouts/slideLayout4.xml"/><Relationship Id="rId5" Type="http://schemas.openxmlformats.org/officeDocument/2006/relationships/notesSlide" Target="../notesSlides/notesSlide18.xml"/><Relationship Id="rId6" Type="http://schemas.openxmlformats.org/officeDocument/2006/relationships/slide" Target="slide3.xml"/></Relationships>
</file>

<file path=ppt/slides/_rels/slide19.xml.rels><?xml version="1.0" encoding="UTF-8" standalone="yes"?>
<Relationships xmlns="http://schemas.openxmlformats.org/package/2006/relationships"><Relationship Id="rId2" Type="http://schemas.openxmlformats.org/officeDocument/2006/relationships/image" Target="../media/image-19-1.png"/><Relationship Id="rId3" Type="http://schemas.openxmlformats.org/officeDocument/2006/relationships/slideLayout" Target="../slideLayouts/slideLayout4.xml"/><Relationship Id="rId4" Type="http://schemas.openxmlformats.org/officeDocument/2006/relationships/notesSlide" Target="../notesSlides/notesSlide19.xml"/><Relationship Id="rId5" Type="http://schemas.openxmlformats.org/officeDocument/2006/relationships/slide" Target="slide3.xml"/></Relationships>
</file>

<file path=ppt/slides/_rels/slide20.xml.rels><?xml version="1.0" encoding="UTF-8" standalone="yes"?>
<Relationships xmlns="http://schemas.openxmlformats.org/package/2006/relationships"><Relationship Id="rId2" Type="http://schemas.openxmlformats.org/officeDocument/2006/relationships/image" Target="../media/image-20-1.png"/><Relationship Id="rId3" Type="http://schemas.openxmlformats.org/officeDocument/2006/relationships/slideLayout" Target="../slideLayouts/slideLayout4.xml"/><Relationship Id="rId4" Type="http://schemas.openxmlformats.org/officeDocument/2006/relationships/notesSlide" Target="../notesSlides/notesSlide20.xml"/><Relationship Id="rId5" Type="http://schemas.openxmlformats.org/officeDocument/2006/relationships/slide" Target="slide3.xml"/></Relationships>
</file>

<file path=ppt/slides/_rels/slide21.xml.rels><?xml version="1.0" encoding="UTF-8" standalone="yes"?>
<Relationships xmlns="http://schemas.openxmlformats.org/package/2006/relationships"><Relationship Id="rId2" Type="http://schemas.openxmlformats.org/officeDocument/2006/relationships/image" Target="../media/image-21-1.png"/><Relationship Id="rId3" Type="http://schemas.openxmlformats.org/officeDocument/2006/relationships/slideLayout" Target="../slideLayouts/slideLayout4.xml"/><Relationship Id="rId4" Type="http://schemas.openxmlformats.org/officeDocument/2006/relationships/notesSlide" Target="../notesSlides/notesSlide21.xml"/><Relationship Id="rId5" Type="http://schemas.openxmlformats.org/officeDocument/2006/relationships/slide" Target="slide3.xml"/></Relationships>
</file>

<file path=ppt/slides/_rels/slide22.xml.rels><?xml version="1.0" encoding="UTF-8" standalone="yes"?>
<Relationships xmlns="http://schemas.openxmlformats.org/package/2006/relationships"><Relationship Id="rId2" Type="http://schemas.openxmlformats.org/officeDocument/2006/relationships/image" Target="../media/image-22-1.png"/><Relationship Id="rId3" Type="http://schemas.openxmlformats.org/officeDocument/2006/relationships/slideLayout" Target="../slideLayouts/slideLayout4.xml"/><Relationship Id="rId4" Type="http://schemas.openxmlformats.org/officeDocument/2006/relationships/notesSlide" Target="../notesSlides/notesSlide22.xml"/><Relationship Id="rId5" Type="http://schemas.openxmlformats.org/officeDocument/2006/relationships/slide" Target="slide3.xml"/></Relationships>
</file>

<file path=ppt/slides/_rels/slide23.xml.rels><?xml version="1.0" encoding="UTF-8" standalone="yes"?>
<Relationships xmlns="http://schemas.openxmlformats.org/package/2006/relationships"><Relationship Id="rId2" Type="http://schemas.openxmlformats.org/officeDocument/2006/relationships/image" Target="../media/image-23-1.png"/><Relationship Id="rId3" Type="http://schemas.openxmlformats.org/officeDocument/2006/relationships/image" Target="../media/image-23-2.png"/><Relationship Id="rId4" Type="http://schemas.openxmlformats.org/officeDocument/2006/relationships/slideLayout" Target="../slideLayouts/slideLayout4.xml"/><Relationship Id="rId5" Type="http://schemas.openxmlformats.org/officeDocument/2006/relationships/notesSlide" Target="../notesSlides/notesSlide23.xml"/><Relationship Id="rId6" Type="http://schemas.openxmlformats.org/officeDocument/2006/relationships/slide" Target="slide3.xml"/></Relationships>
</file>

<file path=ppt/slides/_rels/slide24.xml.rels><?xml version="1.0" encoding="UTF-8" standalone="yes"?>
<Relationships xmlns="http://schemas.openxmlformats.org/package/2006/relationships"><Relationship Id="rId2" Type="http://schemas.openxmlformats.org/officeDocument/2006/relationships/image" Target="../media/image-24-1.png"/><Relationship Id="rId3" Type="http://schemas.openxmlformats.org/officeDocument/2006/relationships/image" Target="../media/image-24-2.png"/><Relationship Id="rId4" Type="http://schemas.openxmlformats.org/officeDocument/2006/relationships/image" Target="../media/image-24-3.png"/><Relationship Id="rId5" Type="http://schemas.openxmlformats.org/officeDocument/2006/relationships/slideLayout" Target="../slideLayouts/slideLayout4.xml"/><Relationship Id="rId6" Type="http://schemas.openxmlformats.org/officeDocument/2006/relationships/notesSlide" Target="../notesSlides/notesSlide24.xml"/><Relationship Id="rId7" Type="http://schemas.openxmlformats.org/officeDocument/2006/relationships/slide" Target="slide3.xml"/></Relationships>
</file>

<file path=ppt/slides/_rels/slide25.xml.rels><?xml version="1.0" encoding="UTF-8" standalone="yes"?>
<Relationships xmlns="http://schemas.openxmlformats.org/package/2006/relationships"><Relationship Id="rId2" Type="http://schemas.openxmlformats.org/officeDocument/2006/relationships/image" Target="../media/image-25-1.png"/><Relationship Id="rId3" Type="http://schemas.openxmlformats.org/officeDocument/2006/relationships/image" Target="../media/image-25-2.png"/><Relationship Id="rId4" Type="http://schemas.openxmlformats.org/officeDocument/2006/relationships/slideLayout" Target="../slideLayouts/slideLayout4.xml"/><Relationship Id="rId5" Type="http://schemas.openxmlformats.org/officeDocument/2006/relationships/notesSlide" Target="../notesSlides/notesSlide25.xml"/><Relationship Id="rId6" Type="http://schemas.openxmlformats.org/officeDocument/2006/relationships/slide" Target="slide3.xml"/></Relationships>
</file>

<file path=ppt/slides/_rels/slide26.xml.rels><?xml version="1.0" encoding="UTF-8" standalone="yes"?>
<Relationships xmlns="http://schemas.openxmlformats.org/package/2006/relationships"><Relationship Id="rId2" Type="http://schemas.openxmlformats.org/officeDocument/2006/relationships/image" Target="../media/image-26-1.png"/><Relationship Id="rId3" Type="http://schemas.openxmlformats.org/officeDocument/2006/relationships/slideLayout" Target="../slideLayouts/slideLayout4.xml"/><Relationship Id="rId4" Type="http://schemas.openxmlformats.org/officeDocument/2006/relationships/notesSlide" Target="../notesSlides/notesSlide26.xml"/><Relationship Id="rId5" Type="http://schemas.openxmlformats.org/officeDocument/2006/relationships/slide" Target="slide3.xml"/></Relationships>
</file>

<file path=ppt/slides/_rels/slide27.xml.rels><?xml version="1.0" encoding="UTF-8" standalone="yes"?>
<Relationships xmlns="http://schemas.openxmlformats.org/package/2006/relationships"><Relationship Id="rId2" Type="http://schemas.openxmlformats.org/officeDocument/2006/relationships/image" Target="../media/image-27-1.png"/><Relationship Id="rId3" Type="http://schemas.openxmlformats.org/officeDocument/2006/relationships/slideLayout" Target="../slideLayouts/slideLayout4.xml"/><Relationship Id="rId4" Type="http://schemas.openxmlformats.org/officeDocument/2006/relationships/notesSlide" Target="../notesSlides/notesSlide27.xml"/><Relationship Id="rId5" Type="http://schemas.openxmlformats.org/officeDocument/2006/relationships/slide" Target="slide3.xml"/></Relationships>
</file>

<file path=ppt/slides/_rels/slide28.xml.rels><?xml version="1.0" encoding="UTF-8" standalone="yes"?>
<Relationships xmlns="http://schemas.openxmlformats.org/package/2006/relationships"><Relationship Id="rId2" Type="http://schemas.openxmlformats.org/officeDocument/2006/relationships/image" Target="../media/image-28-1.png"/><Relationship Id="rId3" Type="http://schemas.openxmlformats.org/officeDocument/2006/relationships/image" Target="../media/image-28-2.png"/><Relationship Id="rId4" Type="http://schemas.openxmlformats.org/officeDocument/2006/relationships/slideLayout" Target="../slideLayouts/slideLayout4.xml"/><Relationship Id="rId5" Type="http://schemas.openxmlformats.org/officeDocument/2006/relationships/notesSlide" Target="../notesSlides/notesSlide28.xml"/><Relationship Id="rId6" Type="http://schemas.openxmlformats.org/officeDocument/2006/relationships/slide" Target="slide3.xml"/></Relationships>
</file>

<file path=ppt/slides/_rels/slide29.xml.rels><?xml version="1.0" encoding="UTF-8" standalone="yes"?>
<Relationships xmlns="http://schemas.openxmlformats.org/package/2006/relationships"><Relationship Id="rId2" Type="http://schemas.openxmlformats.org/officeDocument/2006/relationships/image" Target="../media/image-29-1.png"/><Relationship Id="rId3" Type="http://schemas.openxmlformats.org/officeDocument/2006/relationships/slideLayout" Target="../slideLayouts/slideLayout4.xml"/><Relationship Id="rId4" Type="http://schemas.openxmlformats.org/officeDocument/2006/relationships/notesSlide" Target="../notesSlides/notesSlide29.xml"/><Relationship Id="rId5" Type="http://schemas.openxmlformats.org/officeDocument/2006/relationships/slide" Target="slide3.xml"/></Relationships>
</file>

<file path=ppt/slides/_rels/slide30.xml.rels><?xml version="1.0" encoding="UTF-8" standalone="yes"?>
<Relationships xmlns="http://schemas.openxmlformats.org/package/2006/relationships"><Relationship Id="rId2" Type="http://schemas.openxmlformats.org/officeDocument/2006/relationships/image" Target="../media/image-30-1.png"/><Relationship Id="rId3" Type="http://schemas.openxmlformats.org/officeDocument/2006/relationships/slideLayout" Target="../slideLayouts/slideLayout4.xml"/><Relationship Id="rId4" Type="http://schemas.openxmlformats.org/officeDocument/2006/relationships/notesSlide" Target="../notesSlides/notesSlide30.xml"/><Relationship Id="rId5" Type="http://schemas.openxmlformats.org/officeDocument/2006/relationships/slide" Target="slide3.xml"/></Relationships>
</file>

<file path=ppt/slides/_rels/slide31.xml.rels><?xml version="1.0" encoding="UTF-8" standalone="yes"?>
<Relationships xmlns="http://schemas.openxmlformats.org/package/2006/relationships"><Relationship Id="rId2" Type="http://schemas.openxmlformats.org/officeDocument/2006/relationships/image" Target="../media/image-31-1.png"/><Relationship Id="rId3" Type="http://schemas.openxmlformats.org/officeDocument/2006/relationships/slideLayout" Target="../slideLayouts/slideLayout4.xml"/><Relationship Id="rId4" Type="http://schemas.openxmlformats.org/officeDocument/2006/relationships/notesSlide" Target="../notesSlides/notesSlide31.xml"/><Relationship Id="rId5" Type="http://schemas.openxmlformats.org/officeDocument/2006/relationships/slide" Target="slide3.xml"/></Relationships>
</file>

<file path=ppt/slides/_rels/slide32.xml.rels><?xml version="1.0" encoding="UTF-8" standalone="yes"?>
<Relationships xmlns="http://schemas.openxmlformats.org/package/2006/relationships"><Relationship Id="rId2" Type="http://schemas.openxmlformats.org/officeDocument/2006/relationships/image" Target="../media/image-32-1.png"/><Relationship Id="rId3" Type="http://schemas.openxmlformats.org/officeDocument/2006/relationships/slideLayout" Target="../slideLayouts/slideLayout4.xml"/><Relationship Id="rId4" Type="http://schemas.openxmlformats.org/officeDocument/2006/relationships/notesSlide" Target="../notesSlides/notesSlide32.xml"/><Relationship Id="rId5" Type="http://schemas.openxmlformats.org/officeDocument/2006/relationships/slide" Target="slide3.xml"/></Relationships>
</file>

<file path=ppt/slides/_rels/slide33.xml.rels><?xml version="1.0" encoding="UTF-8" standalone="yes"?>
<Relationships xmlns="http://schemas.openxmlformats.org/package/2006/relationships"><Relationship Id="rId2" Type="http://schemas.openxmlformats.org/officeDocument/2006/relationships/image" Target="../media/image-33-1.png"/><Relationship Id="rId3" Type="http://schemas.openxmlformats.org/officeDocument/2006/relationships/slideLayout" Target="../slideLayouts/slideLayout4.xml"/><Relationship Id="rId4" Type="http://schemas.openxmlformats.org/officeDocument/2006/relationships/notesSlide" Target="../notesSlides/notesSlide33.xml"/><Relationship Id="rId5" Type="http://schemas.openxmlformats.org/officeDocument/2006/relationships/slide" Target="slide3.xml"/></Relationships>
</file>

<file path=ppt/slides/_rels/slide34.xml.rels><?xml version="1.0" encoding="UTF-8" standalone="yes"?>
<Relationships xmlns="http://schemas.openxmlformats.org/package/2006/relationships"><Relationship Id="rId2" Type="http://schemas.openxmlformats.org/officeDocument/2006/relationships/image" Target="../media/image-34-1.png"/><Relationship Id="rId3" Type="http://schemas.openxmlformats.org/officeDocument/2006/relationships/slideLayout" Target="../slideLayouts/slideLayout4.xml"/><Relationship Id="rId4" Type="http://schemas.openxmlformats.org/officeDocument/2006/relationships/notesSlide" Target="../notesSlides/notesSlide34.xml"/><Relationship Id="rId5" Type="http://schemas.openxmlformats.org/officeDocument/2006/relationships/slide" Target="slide3.xml"/></Relationships>
</file>

<file path=ppt/slides/_rels/slide35.xml.rels><?xml version="1.0" encoding="UTF-8" standalone="yes"?>
<Relationships xmlns="http://schemas.openxmlformats.org/package/2006/relationships"><Relationship Id="rId2" Type="http://schemas.openxmlformats.org/officeDocument/2006/relationships/image" Target="../media/image-35-1.png"/><Relationship Id="rId3" Type="http://schemas.openxmlformats.org/officeDocument/2006/relationships/image" Target="../media/image-35-2.png"/><Relationship Id="rId4" Type="http://schemas.openxmlformats.org/officeDocument/2006/relationships/image" Target="../media/image-35-3.png"/><Relationship Id="rId5" Type="http://schemas.openxmlformats.org/officeDocument/2006/relationships/slideLayout" Target="../slideLayouts/slideLayout4.xml"/><Relationship Id="rId6" Type="http://schemas.openxmlformats.org/officeDocument/2006/relationships/notesSlide" Target="../notesSlides/notesSlide35.xml"/><Relationship Id="rId7" Type="http://schemas.openxmlformats.org/officeDocument/2006/relationships/slide" Target="slide3.xml"/></Relationships>
</file>

<file path=ppt/slides/_rels/slide36.xml.rels><?xml version="1.0" encoding="UTF-8" standalone="yes"?>
<Relationships xmlns="http://schemas.openxmlformats.org/package/2006/relationships"><Relationship Id="rId2" Type="http://schemas.openxmlformats.org/officeDocument/2006/relationships/image" Target="../media/image-36-1.png"/><Relationship Id="rId3" Type="http://schemas.openxmlformats.org/officeDocument/2006/relationships/image" Target="../media/image-36-2.png"/><Relationship Id="rId4" Type="http://schemas.openxmlformats.org/officeDocument/2006/relationships/slideLayout" Target="../slideLayouts/slideLayout4.xml"/><Relationship Id="rId5" Type="http://schemas.openxmlformats.org/officeDocument/2006/relationships/notesSlide" Target="../notesSlides/notesSlide36.xml"/><Relationship Id="rId6" Type="http://schemas.openxmlformats.org/officeDocument/2006/relationships/slide" Target="slide3.xml"/></Relationships>
</file>

<file path=ppt/slides/_rels/slide37.xml.rels><?xml version="1.0" encoding="UTF-8" standalone="yes"?>
<Relationships xmlns="http://schemas.openxmlformats.org/package/2006/relationships"><Relationship Id="rId2" Type="http://schemas.openxmlformats.org/officeDocument/2006/relationships/image" Target="../media/image-37-1.png"/><Relationship Id="rId3" Type="http://schemas.openxmlformats.org/officeDocument/2006/relationships/slideLayout" Target="../slideLayouts/slideLayout4.xml"/><Relationship Id="rId4" Type="http://schemas.openxmlformats.org/officeDocument/2006/relationships/notesSlide" Target="../notesSlides/notesSlide37.xml"/><Relationship Id="rId5" Type="http://schemas.openxmlformats.org/officeDocument/2006/relationships/slide" Target="slide3.xml"/></Relationships>
</file>

<file path=ppt/slides/_rels/slide38.xml.rels><?xml version="1.0" encoding="UTF-8" standalone="yes"?>
<Relationships xmlns="http://schemas.openxmlformats.org/package/2006/relationships"><Relationship Id="rId2" Type="http://schemas.openxmlformats.org/officeDocument/2006/relationships/image" Target="../media/image-38-1.png"/><Relationship Id="rId3" Type="http://schemas.openxmlformats.org/officeDocument/2006/relationships/slideLayout" Target="../slideLayouts/slideLayout4.xml"/><Relationship Id="rId4" Type="http://schemas.openxmlformats.org/officeDocument/2006/relationships/notesSlide" Target="../notesSlides/notesSlide38.xml"/><Relationship Id="rId5" Type="http://schemas.openxmlformats.org/officeDocument/2006/relationships/slide" Target="slide3.xml"/></Relationships>
</file>

<file path=ppt/slides/_rels/slide39.xml.rels><?xml version="1.0" encoding="UTF-8" standalone="yes"?>
<Relationships xmlns="http://schemas.openxmlformats.org/package/2006/relationships"><Relationship Id="rId2" Type="http://schemas.openxmlformats.org/officeDocument/2006/relationships/image" Target="../media/image-39-1.png"/><Relationship Id="rId3" Type="http://schemas.openxmlformats.org/officeDocument/2006/relationships/image" Target="../media/image-39-2.png"/><Relationship Id="rId4" Type="http://schemas.openxmlformats.org/officeDocument/2006/relationships/slideLayout" Target="../slideLayouts/slideLayout4.xml"/><Relationship Id="rId5" Type="http://schemas.openxmlformats.org/officeDocument/2006/relationships/notesSlide" Target="../notesSlides/notesSlide39.xml"/><Relationship Id="rId6" Type="http://schemas.openxmlformats.org/officeDocument/2006/relationships/slide" Target="slide3.xml"/></Relationships>
</file>

<file path=ppt/slides/_rels/slide40.xml.rels><?xml version="1.0" encoding="UTF-8" standalone="yes"?>
<Relationships xmlns="http://schemas.openxmlformats.org/package/2006/relationships"><Relationship Id="rId2" Type="http://schemas.openxmlformats.org/officeDocument/2006/relationships/image" Target="../media/image-40-1.png"/><Relationship Id="rId3" Type="http://schemas.openxmlformats.org/officeDocument/2006/relationships/slideLayout" Target="../slideLayouts/slideLayout4.xml"/><Relationship Id="rId4" Type="http://schemas.openxmlformats.org/officeDocument/2006/relationships/notesSlide" Target="../notesSlides/notesSlide40.xml"/><Relationship Id="rId5" Type="http://schemas.openxmlformats.org/officeDocument/2006/relationships/slide" Target="slide3.xml"/></Relationships>
</file>

<file path=ppt/slides/_rels/slide41.xml.rels><?xml version="1.0" encoding="UTF-8" standalone="yes"?>
<Relationships xmlns="http://schemas.openxmlformats.org/package/2006/relationships"><Relationship Id="rId2" Type="http://schemas.openxmlformats.org/officeDocument/2006/relationships/image" Target="../media/image-41-1.png"/><Relationship Id="rId3" Type="http://schemas.openxmlformats.org/officeDocument/2006/relationships/slideLayout" Target="../slideLayouts/slideLayout4.xml"/><Relationship Id="rId4" Type="http://schemas.openxmlformats.org/officeDocument/2006/relationships/notesSlide" Target="../notesSlides/notesSlide41.xml"/><Relationship Id="rId5" Type="http://schemas.openxmlformats.org/officeDocument/2006/relationships/slide" Target="slide3.xml"/></Relationships>
</file>

<file path=ppt/slides/_rels/slide42.xml.rels><?xml version="1.0" encoding="UTF-8" standalone="yes"?>
<Relationships xmlns="http://schemas.openxmlformats.org/package/2006/relationships"><Relationship Id="rId2" Type="http://schemas.openxmlformats.org/officeDocument/2006/relationships/image" Target="../media/image-42-1.png"/><Relationship Id="rId3" Type="http://schemas.openxmlformats.org/officeDocument/2006/relationships/slideLayout" Target="../slideLayouts/slideLayout4.xml"/><Relationship Id="rId4" Type="http://schemas.openxmlformats.org/officeDocument/2006/relationships/notesSlide" Target="../notesSlides/notesSlide42.xml"/><Relationship Id="rId5" Type="http://schemas.openxmlformats.org/officeDocument/2006/relationships/slide" Target="slide3.xml"/></Relationships>
</file>

<file path=ppt/slides/_rels/slide43.xml.rels><?xml version="1.0" encoding="UTF-8" standalone="yes"?>
<Relationships xmlns="http://schemas.openxmlformats.org/package/2006/relationships"><Relationship Id="rId2" Type="http://schemas.openxmlformats.org/officeDocument/2006/relationships/image" Target="../media/image-43-1.png"/><Relationship Id="rId3" Type="http://schemas.openxmlformats.org/officeDocument/2006/relationships/slideLayout" Target="../slideLayouts/slideLayout4.xml"/><Relationship Id="rId4" Type="http://schemas.openxmlformats.org/officeDocument/2006/relationships/notesSlide" Target="../notesSlides/notesSlide43.xml"/><Relationship Id="rId5" Type="http://schemas.openxmlformats.org/officeDocument/2006/relationships/slide" Target="slide3.xml"/></Relationships>
</file>

<file path=ppt/slides/_rels/slide44.xml.rels><?xml version="1.0" encoding="UTF-8" standalone="yes"?>
<Relationships xmlns="http://schemas.openxmlformats.org/package/2006/relationships"><Relationship Id="rId2" Type="http://schemas.openxmlformats.org/officeDocument/2006/relationships/image" Target="../media/image-44-1.png"/><Relationship Id="rId3" Type="http://schemas.openxmlformats.org/officeDocument/2006/relationships/slideLayout" Target="../slideLayouts/slideLayout4.xml"/><Relationship Id="rId4" Type="http://schemas.openxmlformats.org/officeDocument/2006/relationships/notesSlide" Target="../notesSlides/notesSlide44.xml"/><Relationship Id="rId5" Type="http://schemas.openxmlformats.org/officeDocument/2006/relationships/slide" Target="slide3.xml"/></Relationships>
</file>

<file path=ppt/slides/_rels/slide45.xml.rels><?xml version="1.0" encoding="UTF-8" standalone="yes"?>
<Relationships xmlns="http://schemas.openxmlformats.org/package/2006/relationships"><Relationship Id="rId2" Type="http://schemas.openxmlformats.org/officeDocument/2006/relationships/image" Target="../media/image-45-1.png"/><Relationship Id="rId3" Type="http://schemas.openxmlformats.org/officeDocument/2006/relationships/image" Target="../media/image-45-2.png"/><Relationship Id="rId4" Type="http://schemas.openxmlformats.org/officeDocument/2006/relationships/slideLayout" Target="../slideLayouts/slideLayout4.xml"/><Relationship Id="rId5" Type="http://schemas.openxmlformats.org/officeDocument/2006/relationships/notesSlide" Target="../notesSlides/notesSlide45.xml"/><Relationship Id="rId6" Type="http://schemas.openxmlformats.org/officeDocument/2006/relationships/slide" Target="slide3.xml"/></Relationships>
</file>

<file path=ppt/slides/_rels/slide46.xml.rels><?xml version="1.0" encoding="UTF-8" standalone="yes"?>
<Relationships xmlns="http://schemas.openxmlformats.org/package/2006/relationships"><Relationship Id="rId2" Type="http://schemas.openxmlformats.org/officeDocument/2006/relationships/image" Target="../media/image-46-1.png"/><Relationship Id="rId3" Type="http://schemas.openxmlformats.org/officeDocument/2006/relationships/image" Target="../media/image-46-2.png"/><Relationship Id="rId4" Type="http://schemas.openxmlformats.org/officeDocument/2006/relationships/image" Target="../media/image-46-3.png"/><Relationship Id="rId5" Type="http://schemas.openxmlformats.org/officeDocument/2006/relationships/slideLayout" Target="../slideLayouts/slideLayout4.xml"/><Relationship Id="rId6" Type="http://schemas.openxmlformats.org/officeDocument/2006/relationships/notesSlide" Target="../notesSlides/notesSlide46.xml"/><Relationship Id="rId7" Type="http://schemas.openxmlformats.org/officeDocument/2006/relationships/slide" Target="slide3.xml"/></Relationships>
</file>

<file path=ppt/slides/_rels/slide47.xml.rels><?xml version="1.0" encoding="UTF-8" standalone="yes"?>
<Relationships xmlns="http://schemas.openxmlformats.org/package/2006/relationships"><Relationship Id="rId2" Type="http://schemas.openxmlformats.org/officeDocument/2006/relationships/image" Target="../media/image-47-1.png"/><Relationship Id="rId3" Type="http://schemas.openxmlformats.org/officeDocument/2006/relationships/image" Target="../media/image-47-2.png"/><Relationship Id="rId4" Type="http://schemas.openxmlformats.org/officeDocument/2006/relationships/slideLayout" Target="../slideLayouts/slideLayout4.xml"/><Relationship Id="rId5" Type="http://schemas.openxmlformats.org/officeDocument/2006/relationships/notesSlide" Target="../notesSlides/notesSlide47.xml"/><Relationship Id="rId6" Type="http://schemas.openxmlformats.org/officeDocument/2006/relationships/slide" Target="slide3.xml"/></Relationships>
</file>

<file path=ppt/slides/_rels/slide48.xml.rels><?xml version="1.0" encoding="UTF-8" standalone="yes"?>
<Relationships xmlns="http://schemas.openxmlformats.org/package/2006/relationships"><Relationship Id="rId2" Type="http://schemas.openxmlformats.org/officeDocument/2006/relationships/image" Target="../media/image-48-1.png"/><Relationship Id="rId3" Type="http://schemas.openxmlformats.org/officeDocument/2006/relationships/slideLayout" Target="../slideLayouts/slideLayout4.xml"/><Relationship Id="rId4" Type="http://schemas.openxmlformats.org/officeDocument/2006/relationships/notesSlide" Target="../notesSlides/notesSlide48.xml"/><Relationship Id="rId5" Type="http://schemas.openxmlformats.org/officeDocument/2006/relationships/slide" Target="slide3.xml"/></Relationships>
</file>

<file path=ppt/slides/_rels/slide49.xml.rels><?xml version="1.0" encoding="UTF-8" standalone="yes"?>
<Relationships xmlns="http://schemas.openxmlformats.org/package/2006/relationships"><Relationship Id="rId2" Type="http://schemas.openxmlformats.org/officeDocument/2006/relationships/image" Target="../media/image-49-1.png"/><Relationship Id="rId3" Type="http://schemas.openxmlformats.org/officeDocument/2006/relationships/slideLayout" Target="../slideLayouts/slideLayout4.xml"/><Relationship Id="rId4" Type="http://schemas.openxmlformats.org/officeDocument/2006/relationships/notesSlide" Target="../notesSlides/notesSlide49.xml"/><Relationship Id="rId5" Type="http://schemas.openxmlformats.org/officeDocument/2006/relationships/slide" Target="slide3.xml"/></Relationships>
</file>

<file path=ppt/slides/_rels/slide50.xml.rels><?xml version="1.0" encoding="UTF-8" standalone="yes"?>
<Relationships xmlns="http://schemas.openxmlformats.org/package/2006/relationships"><Relationship Id="rId2" Type="http://schemas.openxmlformats.org/officeDocument/2006/relationships/image" Target="../media/image-50-1.png"/><Relationship Id="rId3" Type="http://schemas.openxmlformats.org/officeDocument/2006/relationships/image" Target="../media/image-50-2.png"/><Relationship Id="rId4" Type="http://schemas.openxmlformats.org/officeDocument/2006/relationships/slideLayout" Target="../slideLayouts/slideLayout4.xml"/><Relationship Id="rId5" Type="http://schemas.openxmlformats.org/officeDocument/2006/relationships/notesSlide" Target="../notesSlides/notesSlide50.xml"/><Relationship Id="rId6" Type="http://schemas.openxmlformats.org/officeDocument/2006/relationships/slide" Target="slide3.xml"/></Relationships>
</file>

<file path=ppt/slides/_rels/slide51.xml.rels><?xml version="1.0" encoding="UTF-8" standalone="yes"?>
<Relationships xmlns="http://schemas.openxmlformats.org/package/2006/relationships"><Relationship Id="rId2" Type="http://schemas.openxmlformats.org/officeDocument/2006/relationships/image" Target="../media/image-51-1.png"/><Relationship Id="rId3" Type="http://schemas.openxmlformats.org/officeDocument/2006/relationships/slideLayout" Target="../slideLayouts/slideLayout4.xml"/><Relationship Id="rId4" Type="http://schemas.openxmlformats.org/officeDocument/2006/relationships/notesSlide" Target="../notesSlides/notesSlide51.xml"/><Relationship Id="rId5" Type="http://schemas.openxmlformats.org/officeDocument/2006/relationships/slide" Target="slide3.xml"/></Relationships>
</file>

<file path=ppt/slides/_rels/slide52.xml.rels><?xml version="1.0" encoding="UTF-8" standalone="yes"?>
<Relationships xmlns="http://schemas.openxmlformats.org/package/2006/relationships"><Relationship Id="rId2" Type="http://schemas.openxmlformats.org/officeDocument/2006/relationships/image" Target="../media/image-52-1.png"/><Relationship Id="rId3" Type="http://schemas.openxmlformats.org/officeDocument/2006/relationships/slideLayout" Target="../slideLayouts/slideLayout4.xml"/><Relationship Id="rId4" Type="http://schemas.openxmlformats.org/officeDocument/2006/relationships/notesSlide" Target="../notesSlides/notesSlide52.xml"/><Relationship Id="rId5" Type="http://schemas.openxmlformats.org/officeDocument/2006/relationships/slide" Target="slide3.xml"/></Relationships>
</file>

<file path=ppt/slides/_rels/slide53.xml.rels><?xml version="1.0" encoding="UTF-8" standalone="yes"?>
<Relationships xmlns="http://schemas.openxmlformats.org/package/2006/relationships"><Relationship Id="rId2" Type="http://schemas.openxmlformats.org/officeDocument/2006/relationships/image" Target="../media/image-53-1.png"/><Relationship Id="rId3" Type="http://schemas.openxmlformats.org/officeDocument/2006/relationships/slideLayout" Target="../slideLayouts/slideLayout4.xml"/><Relationship Id="rId4" Type="http://schemas.openxmlformats.org/officeDocument/2006/relationships/notesSlide" Target="../notesSlides/notesSlide53.xml"/><Relationship Id="rId5" Type="http://schemas.openxmlformats.org/officeDocument/2006/relationships/slide" Target="slide3.xml"/></Relationships>
</file>

<file path=ppt/slides/_rels/slide54.xml.rels><?xml version="1.0" encoding="UTF-8" standalone="yes"?>
<Relationships xmlns="http://schemas.openxmlformats.org/package/2006/relationships"><Relationship Id="rId2" Type="http://schemas.openxmlformats.org/officeDocument/2006/relationships/image" Target="../media/image-54-1.png"/><Relationship Id="rId3" Type="http://schemas.openxmlformats.org/officeDocument/2006/relationships/slideLayout" Target="../slideLayouts/slideLayout4.xml"/><Relationship Id="rId4" Type="http://schemas.openxmlformats.org/officeDocument/2006/relationships/notesSlide" Target="../notesSlides/notesSlide54.xml"/><Relationship Id="rId5" Type="http://schemas.openxmlformats.org/officeDocument/2006/relationships/slide" Target="slide3.xml"/></Relationships>
</file>

<file path=ppt/slides/_rels/slide55.xml.rels><?xml version="1.0" encoding="UTF-8" standalone="yes"?>
<Relationships xmlns="http://schemas.openxmlformats.org/package/2006/relationships"><Relationship Id="rId2" Type="http://schemas.openxmlformats.org/officeDocument/2006/relationships/image" Target="../media/image-55-1.png"/><Relationship Id="rId3" Type="http://schemas.openxmlformats.org/officeDocument/2006/relationships/slideLayout" Target="../slideLayouts/slideLayout4.xml"/><Relationship Id="rId4" Type="http://schemas.openxmlformats.org/officeDocument/2006/relationships/notesSlide" Target="../notesSlides/notesSlide55.xml"/><Relationship Id="rId5" Type="http://schemas.openxmlformats.org/officeDocument/2006/relationships/slide" Target="slide3.xml"/></Relationships>
</file>

<file path=ppt/slides/_rels/slide56.xml.rels><?xml version="1.0" encoding="UTF-8" standalone="yes"?>
<Relationships xmlns="http://schemas.openxmlformats.org/package/2006/relationships"><Relationship Id="rId2" Type="http://schemas.openxmlformats.org/officeDocument/2006/relationships/image" Target="../media/image-56-1.png"/><Relationship Id="rId3" Type="http://schemas.openxmlformats.org/officeDocument/2006/relationships/slideLayout" Target="../slideLayouts/slideLayout4.xml"/><Relationship Id="rId4" Type="http://schemas.openxmlformats.org/officeDocument/2006/relationships/notesSlide" Target="../notesSlides/notesSlide56.xml"/><Relationship Id="rId5" Type="http://schemas.openxmlformats.org/officeDocument/2006/relationships/slide" Target="slide3.xml"/></Relationships>
</file>

<file path=ppt/slides/_rels/slide57.xml.rels><?xml version="1.0" encoding="UTF-8" standalone="yes"?>
<Relationships xmlns="http://schemas.openxmlformats.org/package/2006/relationships"><Relationship Id="rId2" Type="http://schemas.openxmlformats.org/officeDocument/2006/relationships/image" Target="../media/image-57-1.png"/><Relationship Id="rId3" Type="http://schemas.openxmlformats.org/officeDocument/2006/relationships/image" Target="../media/image-57-2.png"/><Relationship Id="rId4" Type="http://schemas.openxmlformats.org/officeDocument/2006/relationships/image" Target="../media/image-57-3.png"/><Relationship Id="rId5" Type="http://schemas.openxmlformats.org/officeDocument/2006/relationships/slideLayout" Target="../slideLayouts/slideLayout4.xml"/><Relationship Id="rId6" Type="http://schemas.openxmlformats.org/officeDocument/2006/relationships/notesSlide" Target="../notesSlides/notesSlide57.xml"/><Relationship Id="rId7" Type="http://schemas.openxmlformats.org/officeDocument/2006/relationships/slide" Target="slide3.xml"/></Relationships>
</file>

<file path=ppt/slides/_rels/slide58.xml.rels><?xml version="1.0" encoding="UTF-8" standalone="yes"?>
<Relationships xmlns="http://schemas.openxmlformats.org/package/2006/relationships"><Relationship Id="rId2" Type="http://schemas.openxmlformats.org/officeDocument/2006/relationships/image" Target="../media/image-58-1.png"/><Relationship Id="rId3" Type="http://schemas.openxmlformats.org/officeDocument/2006/relationships/image" Target="../media/image-58-2.png"/><Relationship Id="rId4" Type="http://schemas.openxmlformats.org/officeDocument/2006/relationships/slideLayout" Target="../slideLayouts/slideLayout4.xml"/><Relationship Id="rId5" Type="http://schemas.openxmlformats.org/officeDocument/2006/relationships/notesSlide" Target="../notesSlides/notesSlide58.xml"/><Relationship Id="rId6" Type="http://schemas.openxmlformats.org/officeDocument/2006/relationships/slide" Target="slide3.xml"/></Relationships>
</file>

<file path=ppt/slides/_rels/slide59.xml.rels><?xml version="1.0" encoding="UTF-8" standalone="yes"?>
<Relationships xmlns="http://schemas.openxmlformats.org/package/2006/relationships"><Relationship Id="rId2" Type="http://schemas.openxmlformats.org/officeDocument/2006/relationships/image" Target="../media/image-59-1.png"/><Relationship Id="rId3" Type="http://schemas.openxmlformats.org/officeDocument/2006/relationships/slideLayout" Target="../slideLayouts/slideLayout4.xml"/><Relationship Id="rId4" Type="http://schemas.openxmlformats.org/officeDocument/2006/relationships/notesSlide" Target="../notesSlides/notesSlide59.xml"/><Relationship Id="rId5" Type="http://schemas.openxmlformats.org/officeDocument/2006/relationships/slide" Target="slide3.xml"/></Relationships>
</file>

<file path=ppt/slides/_rels/slide60.xml.rels><?xml version="1.0" encoding="UTF-8" standalone="yes"?>
<Relationships xmlns="http://schemas.openxmlformats.org/package/2006/relationships"><Relationship Id="rId2" Type="http://schemas.openxmlformats.org/officeDocument/2006/relationships/image" Target="../media/image-60-1.png"/><Relationship Id="rId3" Type="http://schemas.openxmlformats.org/officeDocument/2006/relationships/slideLayout" Target="../slideLayouts/slideLayout4.xml"/><Relationship Id="rId4" Type="http://schemas.openxmlformats.org/officeDocument/2006/relationships/notesSlide" Target="../notesSlides/notesSlide60.xml"/><Relationship Id="rId5" Type="http://schemas.openxmlformats.org/officeDocument/2006/relationships/slide" Target="slide3.xml"/></Relationships>
</file>

<file path=ppt/slides/_rels/slide61.xml.rels><?xml version="1.0" encoding="UTF-8" standalone="yes"?>
<Relationships xmlns="http://schemas.openxmlformats.org/package/2006/relationships"><Relationship Id="rId2" Type="http://schemas.openxmlformats.org/officeDocument/2006/relationships/image" Target="../media/image-61-1.png"/><Relationship Id="rId3" Type="http://schemas.openxmlformats.org/officeDocument/2006/relationships/image" Target="../media/image-61-2.png"/><Relationship Id="rId4" Type="http://schemas.openxmlformats.org/officeDocument/2006/relationships/slideLayout" Target="../slideLayouts/slideLayout4.xml"/><Relationship Id="rId5" Type="http://schemas.openxmlformats.org/officeDocument/2006/relationships/notesSlide" Target="../notesSlides/notesSlide61.xml"/><Relationship Id="rId6" Type="http://schemas.openxmlformats.org/officeDocument/2006/relationships/slide" Target="slide3.xml"/></Relationships>
</file>

<file path=ppt/slides/_rels/slide62.xml.rels><?xml version="1.0" encoding="UTF-8" standalone="yes"?>
<Relationships xmlns="http://schemas.openxmlformats.org/package/2006/relationships"><Relationship Id="rId2" Type="http://schemas.openxmlformats.org/officeDocument/2006/relationships/image" Target="../media/image-62-1.png"/><Relationship Id="rId3" Type="http://schemas.openxmlformats.org/officeDocument/2006/relationships/image" Target="../media/image-62-2.png"/><Relationship Id="rId4" Type="http://schemas.openxmlformats.org/officeDocument/2006/relationships/slideLayout" Target="../slideLayouts/slideLayout4.xml"/><Relationship Id="rId5" Type="http://schemas.openxmlformats.org/officeDocument/2006/relationships/notesSlide" Target="../notesSlides/notesSlide62.xml"/><Relationship Id="rId6" Type="http://schemas.openxmlformats.org/officeDocument/2006/relationships/slide" Target="slide3.xml"/></Relationships>
</file>

<file path=ppt/slides/_rels/slide63.xml.rels><?xml version="1.0" encoding="UTF-8" standalone="yes"?>
<Relationships xmlns="http://schemas.openxmlformats.org/package/2006/relationships"><Relationship Id="rId2" Type="http://schemas.openxmlformats.org/officeDocument/2006/relationships/image" Target="../media/image-63-1.png"/><Relationship Id="rId3" Type="http://schemas.openxmlformats.org/officeDocument/2006/relationships/slideLayout" Target="../slideLayouts/slideLayout4.xml"/><Relationship Id="rId4" Type="http://schemas.openxmlformats.org/officeDocument/2006/relationships/notesSlide" Target="../notesSlides/notesSlide63.xml"/><Relationship Id="rId5" Type="http://schemas.openxmlformats.org/officeDocument/2006/relationships/slide" Target="slide3.xml"/></Relationships>
</file>

<file path=ppt/slides/_rels/slide64.xml.rels><?xml version="1.0" encoding="UTF-8" standalone="yes"?>
<Relationships xmlns="http://schemas.openxmlformats.org/package/2006/relationships"><Relationship Id="rId2" Type="http://schemas.openxmlformats.org/officeDocument/2006/relationships/image" Target="../media/image-64-1.png"/><Relationship Id="rId3" Type="http://schemas.openxmlformats.org/officeDocument/2006/relationships/slideLayout" Target="../slideLayouts/slideLayout4.xml"/><Relationship Id="rId4" Type="http://schemas.openxmlformats.org/officeDocument/2006/relationships/notesSlide" Target="../notesSlides/notesSlide64.xml"/><Relationship Id="rId5" Type="http://schemas.openxmlformats.org/officeDocument/2006/relationships/slide" Target="slide3.xml"/></Relationships>
</file>

<file path=ppt/slides/_rels/slide65.xml.rels><?xml version="1.0" encoding="UTF-8" standalone="yes"?>
<Relationships xmlns="http://schemas.openxmlformats.org/package/2006/relationships"><Relationship Id="rId2" Type="http://schemas.openxmlformats.org/officeDocument/2006/relationships/image" Target="../media/image-65-1.png"/><Relationship Id="rId3" Type="http://schemas.openxmlformats.org/officeDocument/2006/relationships/slideLayout" Target="../slideLayouts/slideLayout4.xml"/><Relationship Id="rId4" Type="http://schemas.openxmlformats.org/officeDocument/2006/relationships/notesSlide" Target="../notesSlides/notesSlide65.xml"/><Relationship Id="rId5" Type="http://schemas.openxmlformats.org/officeDocument/2006/relationships/slide" Target="slide3.xml"/></Relationships>
</file>

<file path=ppt/slides/_rels/slide66.xml.rels><?xml version="1.0" encoding="UTF-8" standalone="yes"?>
<Relationships xmlns="http://schemas.openxmlformats.org/package/2006/relationships"><Relationship Id="rId2" Type="http://schemas.openxmlformats.org/officeDocument/2006/relationships/image" Target="../media/image-66-1.png"/><Relationship Id="rId3" Type="http://schemas.openxmlformats.org/officeDocument/2006/relationships/slideLayout" Target="../slideLayouts/slideLayout4.xml"/><Relationship Id="rId4" Type="http://schemas.openxmlformats.org/officeDocument/2006/relationships/notesSlide" Target="../notesSlides/notesSlide66.xml"/><Relationship Id="rId5" Type="http://schemas.openxmlformats.org/officeDocument/2006/relationships/slide" Target="slide3.xml"/></Relationships>
</file>

<file path=ppt/slides/_rels/slide67.xml.rels><?xml version="1.0" encoding="UTF-8" standalone="yes"?>
<Relationships xmlns="http://schemas.openxmlformats.org/package/2006/relationships"><Relationship Id="rId2" Type="http://schemas.openxmlformats.org/officeDocument/2006/relationships/image" Target="../media/image-67-1.png"/><Relationship Id="rId3" Type="http://schemas.openxmlformats.org/officeDocument/2006/relationships/slideLayout" Target="../slideLayouts/slideLayout4.xml"/><Relationship Id="rId4" Type="http://schemas.openxmlformats.org/officeDocument/2006/relationships/notesSlide" Target="../notesSlides/notesSlide67.xml"/><Relationship Id="rId5" Type="http://schemas.openxmlformats.org/officeDocument/2006/relationships/slide" Target="slide3.xml"/></Relationships>
</file>

<file path=ppt/slides/_rels/slide68.xml.rels><?xml version="1.0" encoding="UTF-8" standalone="yes"?>
<Relationships xmlns="http://schemas.openxmlformats.org/package/2006/relationships"><Relationship Id="rId2" Type="http://schemas.openxmlformats.org/officeDocument/2006/relationships/image" Target="../media/image-68-1.png"/><Relationship Id="rId3" Type="http://schemas.openxmlformats.org/officeDocument/2006/relationships/slideLayout" Target="../slideLayouts/slideLayout4.xml"/><Relationship Id="rId4" Type="http://schemas.openxmlformats.org/officeDocument/2006/relationships/notesSlide" Target="../notesSlides/notesSlide68.xml"/><Relationship Id="rId5" Type="http://schemas.openxmlformats.org/officeDocument/2006/relationships/slide" Target="slide3.xml"/></Relationships>
</file>

<file path=ppt/slides/_rels/slide69.xml.rels><?xml version="1.0" encoding="UTF-8" standalone="yes"?>
<Relationships xmlns="http://schemas.openxmlformats.org/package/2006/relationships"><Relationship Id="rId2" Type="http://schemas.openxmlformats.org/officeDocument/2006/relationships/image" Target="../media/image-69-1.png"/><Relationship Id="rId3" Type="http://schemas.openxmlformats.org/officeDocument/2006/relationships/image" Target="../media/image-69-2.png"/><Relationship Id="rId4" Type="http://schemas.openxmlformats.org/officeDocument/2006/relationships/image" Target="../media/image-69-3.png"/><Relationship Id="rId5" Type="http://schemas.openxmlformats.org/officeDocument/2006/relationships/slideLayout" Target="../slideLayouts/slideLayout4.xml"/><Relationship Id="rId6" Type="http://schemas.openxmlformats.org/officeDocument/2006/relationships/notesSlide" Target="../notesSlides/notesSlide69.xml"/><Relationship Id="rId7" Type="http://schemas.openxmlformats.org/officeDocument/2006/relationships/slide" Target="slide3.xml"/></Relationships>
</file>

<file path=ppt/slides/_rels/slide70.xml.rels><?xml version="1.0" encoding="UTF-8" standalone="yes"?>
<Relationships xmlns="http://schemas.openxmlformats.org/package/2006/relationships"><Relationship Id="rId2" Type="http://schemas.openxmlformats.org/officeDocument/2006/relationships/image" Target="../media/image-70-1.png"/><Relationship Id="rId3" Type="http://schemas.openxmlformats.org/officeDocument/2006/relationships/image" Target="../media/image-70-2.png"/><Relationship Id="rId4" Type="http://schemas.openxmlformats.org/officeDocument/2006/relationships/slideLayout" Target="../slideLayouts/slideLayout4.xml"/><Relationship Id="rId5" Type="http://schemas.openxmlformats.org/officeDocument/2006/relationships/notesSlide" Target="../notesSlides/notesSlide70.xml"/><Relationship Id="rId6" Type="http://schemas.openxmlformats.org/officeDocument/2006/relationships/slide" Target="slide3.xml"/></Relationships>
</file>

<file path=ppt/slides/_rels/slide71.xml.rels><?xml version="1.0" encoding="UTF-8" standalone="yes"?>
<Relationships xmlns="http://schemas.openxmlformats.org/package/2006/relationships"><Relationship Id="rId2" Type="http://schemas.openxmlformats.org/officeDocument/2006/relationships/image" Target="../media/image-71-1.png"/><Relationship Id="rId3" Type="http://schemas.openxmlformats.org/officeDocument/2006/relationships/slideLayout" Target="../slideLayouts/slideLayout4.xml"/><Relationship Id="rId4" Type="http://schemas.openxmlformats.org/officeDocument/2006/relationships/notesSlide" Target="../notesSlides/notesSlide71.xml"/><Relationship Id="rId5" Type="http://schemas.openxmlformats.org/officeDocument/2006/relationships/slide" Target="slide3.xml"/></Relationships>
</file>

<file path=ppt/slides/_rels/slide72.xml.rels><?xml version="1.0" encoding="UTF-8" standalone="yes"?>
<Relationships xmlns="http://schemas.openxmlformats.org/package/2006/relationships"><Relationship Id="rId2" Type="http://schemas.openxmlformats.org/officeDocument/2006/relationships/image" Target="../media/image-72-1.png"/><Relationship Id="rId3" Type="http://schemas.openxmlformats.org/officeDocument/2006/relationships/slideLayout" Target="../slideLayouts/slideLayout4.xml"/><Relationship Id="rId4" Type="http://schemas.openxmlformats.org/officeDocument/2006/relationships/notesSlide" Target="../notesSlides/notesSlide72.xml"/><Relationship Id="rId5" Type="http://schemas.openxmlformats.org/officeDocument/2006/relationships/slide" Target="slide3.xml"/></Relationships>
</file>

<file path=ppt/slides/_rels/slide73.xml.rels><?xml version="1.0" encoding="UTF-8" standalone="yes"?>
<Relationships xmlns="http://schemas.openxmlformats.org/package/2006/relationships"><Relationship Id="rId2" Type="http://schemas.openxmlformats.org/officeDocument/2006/relationships/image" Target="../media/image-73-1.png"/><Relationship Id="rId3" Type="http://schemas.openxmlformats.org/officeDocument/2006/relationships/image" Target="../media/image-73-2.png"/><Relationship Id="rId4" Type="http://schemas.openxmlformats.org/officeDocument/2006/relationships/slideLayout" Target="../slideLayouts/slideLayout4.xml"/><Relationship Id="rId5" Type="http://schemas.openxmlformats.org/officeDocument/2006/relationships/notesSlide" Target="../notesSlides/notesSlide73.xml"/><Relationship Id="rId6" Type="http://schemas.openxmlformats.org/officeDocument/2006/relationships/slide" Target="slide3.xml"/></Relationships>
</file>

<file path=ppt/slides/_rels/slide74.xml.rels><?xml version="1.0" encoding="UTF-8" standalone="yes"?>
<Relationships xmlns="http://schemas.openxmlformats.org/package/2006/relationships"><Relationship Id="rId2" Type="http://schemas.openxmlformats.org/officeDocument/2006/relationships/image" Target="../media/image-74-1.png"/><Relationship Id="rId3" Type="http://schemas.openxmlformats.org/officeDocument/2006/relationships/slideLayout" Target="../slideLayouts/slideLayout4.xml"/><Relationship Id="rId4" Type="http://schemas.openxmlformats.org/officeDocument/2006/relationships/notesSlide" Target="../notesSlides/notesSlide74.xml"/><Relationship Id="rId5" Type="http://schemas.openxmlformats.org/officeDocument/2006/relationships/slide" Target="slide3.xml"/></Relationships>
</file>

<file path=ppt/slides/_rels/slide75.xml.rels><?xml version="1.0" encoding="UTF-8" standalone="yes"?>
<Relationships xmlns="http://schemas.openxmlformats.org/package/2006/relationships"><Relationship Id="rId2" Type="http://schemas.openxmlformats.org/officeDocument/2006/relationships/image" Target="../media/image-75-1.png"/><Relationship Id="rId3" Type="http://schemas.openxmlformats.org/officeDocument/2006/relationships/slideLayout" Target="../slideLayouts/slideLayout4.xml"/><Relationship Id="rId4" Type="http://schemas.openxmlformats.org/officeDocument/2006/relationships/notesSlide" Target="../notesSlides/notesSlide75.xml"/><Relationship Id="rId5" Type="http://schemas.openxmlformats.org/officeDocument/2006/relationships/slide" Target="slide3.xml"/></Relationships>
</file>

<file path=ppt/slides/_rels/slide76.xml.rels><?xml version="1.0" encoding="UTF-8" standalone="yes"?>
<Relationships xmlns="http://schemas.openxmlformats.org/package/2006/relationships"><Relationship Id="rId2" Type="http://schemas.openxmlformats.org/officeDocument/2006/relationships/image" Target="../media/image-76-1.png"/><Relationship Id="rId3" Type="http://schemas.openxmlformats.org/officeDocument/2006/relationships/slideLayout" Target="../slideLayouts/slideLayout4.xml"/><Relationship Id="rId4" Type="http://schemas.openxmlformats.org/officeDocument/2006/relationships/notesSlide" Target="../notesSlides/notesSlide76.xml"/><Relationship Id="rId5" Type="http://schemas.openxmlformats.org/officeDocument/2006/relationships/slide" Target="slide3.xml"/></Relationships>
</file>

<file path=ppt/slides/_rels/slide77.xml.rels><?xml version="1.0" encoding="UTF-8" standalone="yes"?>
<Relationships xmlns="http://schemas.openxmlformats.org/package/2006/relationships"><Relationship Id="rId2" Type="http://schemas.openxmlformats.org/officeDocument/2006/relationships/image" Target="../media/image-77-1.png"/><Relationship Id="rId3" Type="http://schemas.openxmlformats.org/officeDocument/2006/relationships/slideLayout" Target="../slideLayouts/slideLayout4.xml"/><Relationship Id="rId4" Type="http://schemas.openxmlformats.org/officeDocument/2006/relationships/notesSlide" Target="../notesSlides/notesSlide77.xml"/><Relationship Id="rId5" Type="http://schemas.openxmlformats.org/officeDocument/2006/relationships/slide" Target="slide3.xml"/></Relationships>
</file>

<file path=ppt/slides/_rels/slide78.xml.rels><?xml version="1.0" encoding="UTF-8" standalone="yes"?>
<Relationships xmlns="http://schemas.openxmlformats.org/package/2006/relationships"><Relationship Id="rId2" Type="http://schemas.openxmlformats.org/officeDocument/2006/relationships/image" Target="../media/image-78-1.png"/><Relationship Id="rId3" Type="http://schemas.openxmlformats.org/officeDocument/2006/relationships/slideLayout" Target="../slideLayouts/slideLayout4.xml"/><Relationship Id="rId4" Type="http://schemas.openxmlformats.org/officeDocument/2006/relationships/notesSlide" Target="../notesSlides/notesSlide78.xml"/><Relationship Id="rId5" Type="http://schemas.openxmlformats.org/officeDocument/2006/relationships/slide" Target="slide3.xml"/></Relationships>
</file>

<file path=ppt/slides/_rels/slide79.xml.rels><?xml version="1.0" encoding="UTF-8" standalone="yes"?>
<Relationships xmlns="http://schemas.openxmlformats.org/package/2006/relationships"><Relationship Id="rId2" Type="http://schemas.openxmlformats.org/officeDocument/2006/relationships/image" Target="../media/image-79-1.png"/><Relationship Id="rId3" Type="http://schemas.openxmlformats.org/officeDocument/2006/relationships/slideLayout" Target="../slideLayouts/slideLayout4.xml"/><Relationship Id="rId4" Type="http://schemas.openxmlformats.org/officeDocument/2006/relationships/notesSlide" Target="../notesSlides/notesSlide79.xml"/><Relationship Id="rId5" Type="http://schemas.openxmlformats.org/officeDocument/2006/relationships/slide" Target="slide3.xml"/></Relationships>
</file>

<file path=ppt/slides/_rels/slide80.xml.rels><?xml version="1.0" encoding="UTF-8" standalone="yes"?>
<Relationships xmlns="http://schemas.openxmlformats.org/package/2006/relationships"><Relationship Id="rId2" Type="http://schemas.openxmlformats.org/officeDocument/2006/relationships/image" Target="../media/image-80-1.png"/><Relationship Id="rId3" Type="http://schemas.openxmlformats.org/officeDocument/2006/relationships/image" Target="../media/image-80-2.png"/><Relationship Id="rId4" Type="http://schemas.openxmlformats.org/officeDocument/2006/relationships/image" Target="../media/image-80-3.png"/><Relationship Id="rId5" Type="http://schemas.openxmlformats.org/officeDocument/2006/relationships/slideLayout" Target="../slideLayouts/slideLayout4.xml"/><Relationship Id="rId6" Type="http://schemas.openxmlformats.org/officeDocument/2006/relationships/notesSlide" Target="../notesSlides/notesSlide80.xml"/><Relationship Id="rId7" Type="http://schemas.openxmlformats.org/officeDocument/2006/relationships/slide" Target="slide3.xml"/></Relationships>
</file>

<file path=ppt/slides/_rels/slide81.xml.rels><?xml version="1.0" encoding="UTF-8" standalone="yes"?>
<Relationships xmlns="http://schemas.openxmlformats.org/package/2006/relationships"><Relationship Id="rId2" Type="http://schemas.openxmlformats.org/officeDocument/2006/relationships/image" Target="../media/image-81-1.png"/><Relationship Id="rId3" Type="http://schemas.openxmlformats.org/officeDocument/2006/relationships/image" Target="../media/image-81-2.png"/><Relationship Id="rId4" Type="http://schemas.openxmlformats.org/officeDocument/2006/relationships/slideLayout" Target="../slideLayouts/slideLayout4.xml"/><Relationship Id="rId5" Type="http://schemas.openxmlformats.org/officeDocument/2006/relationships/notesSlide" Target="../notesSlides/notesSlide81.xml"/><Relationship Id="rId6" Type="http://schemas.openxmlformats.org/officeDocument/2006/relationships/slide" Target="slide3.xml"/></Relationships>
</file>

<file path=ppt/slides/_rels/slide82.xml.rels><?xml version="1.0" encoding="UTF-8" standalone="yes"?>
<Relationships xmlns="http://schemas.openxmlformats.org/package/2006/relationships"><Relationship Id="rId2" Type="http://schemas.openxmlformats.org/officeDocument/2006/relationships/image" Target="../media/image-82-1.png"/><Relationship Id="rId3" Type="http://schemas.openxmlformats.org/officeDocument/2006/relationships/slideLayout" Target="../slideLayouts/slideLayout4.xml"/><Relationship Id="rId4" Type="http://schemas.openxmlformats.org/officeDocument/2006/relationships/notesSlide" Target="../notesSlides/notesSlide82.xml"/><Relationship Id="rId5" Type="http://schemas.openxmlformats.org/officeDocument/2006/relationships/slide" Target="slide3.xml"/></Relationships>
</file>

<file path=ppt/slides/_rels/slide83.xml.rels><?xml version="1.0" encoding="UTF-8" standalone="yes"?>
<Relationships xmlns="http://schemas.openxmlformats.org/package/2006/relationships"><Relationship Id="rId2" Type="http://schemas.openxmlformats.org/officeDocument/2006/relationships/image" Target="../media/image-83-1.png"/><Relationship Id="rId3" Type="http://schemas.openxmlformats.org/officeDocument/2006/relationships/slideLayout" Target="../slideLayouts/slideLayout4.xml"/><Relationship Id="rId4" Type="http://schemas.openxmlformats.org/officeDocument/2006/relationships/notesSlide" Target="../notesSlides/notesSlide83.xml"/><Relationship Id="rId5" Type="http://schemas.openxmlformats.org/officeDocument/2006/relationships/slide" Target="slide3.xml"/></Relationships>
</file>

<file path=ppt/slides/_rels/slide84.xml.rels><?xml version="1.0" encoding="UTF-8" standalone="yes"?>
<Relationships xmlns="http://schemas.openxmlformats.org/package/2006/relationships"><Relationship Id="rId2" Type="http://schemas.openxmlformats.org/officeDocument/2006/relationships/image" Target="../media/image-84-1.png"/><Relationship Id="rId3" Type="http://schemas.openxmlformats.org/officeDocument/2006/relationships/image" Target="../media/image-84-2.png"/><Relationship Id="rId4" Type="http://schemas.openxmlformats.org/officeDocument/2006/relationships/slideLayout" Target="../slideLayouts/slideLayout4.xml"/><Relationship Id="rId5" Type="http://schemas.openxmlformats.org/officeDocument/2006/relationships/notesSlide" Target="../notesSlides/notesSlide84.xml"/><Relationship Id="rId6" Type="http://schemas.openxmlformats.org/officeDocument/2006/relationships/slide" Target="slide3.xml"/></Relationships>
</file>

<file path=ppt/slides/_rels/slide85.xml.rels><?xml version="1.0" encoding="UTF-8" standalone="yes"?>
<Relationships xmlns="http://schemas.openxmlformats.org/package/2006/relationships"><Relationship Id="rId2" Type="http://schemas.openxmlformats.org/officeDocument/2006/relationships/image" Target="../media/image-85-1.png"/><Relationship Id="rId3" Type="http://schemas.openxmlformats.org/officeDocument/2006/relationships/slideLayout" Target="../slideLayouts/slideLayout4.xml"/><Relationship Id="rId4" Type="http://schemas.openxmlformats.org/officeDocument/2006/relationships/notesSlide" Target="../notesSlides/notesSlide85.xml"/><Relationship Id="rId5" Type="http://schemas.openxmlformats.org/officeDocument/2006/relationships/slide" Target="slide3.xml"/></Relationships>
</file>

<file path=ppt/slides/_rels/slide86.xml.rels><?xml version="1.0" encoding="UTF-8" standalone="yes"?>
<Relationships xmlns="http://schemas.openxmlformats.org/package/2006/relationships"><Relationship Id="rId2" Type="http://schemas.openxmlformats.org/officeDocument/2006/relationships/image" Target="../media/image-86-1.png"/><Relationship Id="rId3" Type="http://schemas.openxmlformats.org/officeDocument/2006/relationships/slideLayout" Target="../slideLayouts/slideLayout4.xml"/><Relationship Id="rId4" Type="http://schemas.openxmlformats.org/officeDocument/2006/relationships/notesSlide" Target="../notesSlides/notesSlide86.xml"/><Relationship Id="rId5" Type="http://schemas.openxmlformats.org/officeDocument/2006/relationships/slide" Target="slide3.xml"/></Relationships>
</file>

<file path=ppt/slides/_rels/slide87.xml.rels><?xml version="1.0" encoding="UTF-8" standalone="yes"?>
<Relationships xmlns="http://schemas.openxmlformats.org/package/2006/relationships"><Relationship Id="rId2" Type="http://schemas.openxmlformats.org/officeDocument/2006/relationships/image" Target="../media/image-87-1.png"/><Relationship Id="rId3" Type="http://schemas.openxmlformats.org/officeDocument/2006/relationships/slideLayout" Target="../slideLayouts/slideLayout4.xml"/><Relationship Id="rId4" Type="http://schemas.openxmlformats.org/officeDocument/2006/relationships/notesSlide" Target="../notesSlides/notesSlide87.xml"/><Relationship Id="rId5" Type="http://schemas.openxmlformats.org/officeDocument/2006/relationships/slide" Target="slide3.xml"/></Relationships>
</file>

<file path=ppt/slides/_rels/slide88.xml.rels><?xml version="1.0" encoding="UTF-8" standalone="yes"?>
<Relationships xmlns="http://schemas.openxmlformats.org/package/2006/relationships"><Relationship Id="rId2" Type="http://schemas.openxmlformats.org/officeDocument/2006/relationships/image" Target="../media/image-88-1.png"/><Relationship Id="rId3" Type="http://schemas.openxmlformats.org/officeDocument/2006/relationships/slideLayout" Target="../slideLayouts/slideLayout4.xml"/><Relationship Id="rId4" Type="http://schemas.openxmlformats.org/officeDocument/2006/relationships/notesSlide" Target="../notesSlides/notesSlide88.xml"/><Relationship Id="rId5" Type="http://schemas.openxmlformats.org/officeDocument/2006/relationships/slide" Target="slide3.xml"/></Relationships>
</file>

<file path=ppt/slides/_rels/slide89.xml.rels><?xml version="1.0" encoding="UTF-8" standalone="yes"?>
<Relationships xmlns="http://schemas.openxmlformats.org/package/2006/relationships"><Relationship Id="rId2" Type="http://schemas.openxmlformats.org/officeDocument/2006/relationships/image" Target="../media/image-89-1.png"/><Relationship Id="rId3" Type="http://schemas.openxmlformats.org/officeDocument/2006/relationships/image" Target="../media/image-89-2.png"/><Relationship Id="rId4" Type="http://schemas.openxmlformats.org/officeDocument/2006/relationships/slideLayout" Target="../slideLayouts/slideLayout4.xml"/><Relationship Id="rId5" Type="http://schemas.openxmlformats.org/officeDocument/2006/relationships/notesSlide" Target="../notesSlides/notesSlide89.xml"/><Relationship Id="rId6" Type="http://schemas.openxmlformats.org/officeDocument/2006/relationships/slide" Target="slide3.xml"/></Relationships>
</file>

<file path=ppt/slides/_rels/slide90.xml.rels><?xml version="1.0" encoding="UTF-8" standalone="yes"?>
<Relationships xmlns="http://schemas.openxmlformats.org/package/2006/relationships"><Relationship Id="rId2" Type="http://schemas.openxmlformats.org/officeDocument/2006/relationships/image" Target="../media/image-90-1.png"/><Relationship Id="rId3" Type="http://schemas.openxmlformats.org/officeDocument/2006/relationships/image" Target="../media/image-90-2.png"/><Relationship Id="rId4" Type="http://schemas.openxmlformats.org/officeDocument/2006/relationships/image" Target="../media/image-90-3.png"/><Relationship Id="rId5" Type="http://schemas.openxmlformats.org/officeDocument/2006/relationships/slideLayout" Target="../slideLayouts/slideLayout4.xml"/><Relationship Id="rId6" Type="http://schemas.openxmlformats.org/officeDocument/2006/relationships/notesSlide" Target="../notesSlides/notesSlide90.xml"/><Relationship Id="rId7" Type="http://schemas.openxmlformats.org/officeDocument/2006/relationships/slide" Target="slide3.xml"/></Relationships>
</file>

<file path=ppt/slides/_rels/slide91.xml.rels><?xml version="1.0" encoding="UTF-8" standalone="yes"?>
<Relationships xmlns="http://schemas.openxmlformats.org/package/2006/relationships"><Relationship Id="rId2" Type="http://schemas.openxmlformats.org/officeDocument/2006/relationships/image" Target="../media/image-91-1.png"/><Relationship Id="rId3" Type="http://schemas.openxmlformats.org/officeDocument/2006/relationships/image" Target="../media/image-91-2.png"/><Relationship Id="rId4" Type="http://schemas.openxmlformats.org/officeDocument/2006/relationships/slideLayout" Target="../slideLayouts/slideLayout4.xml"/><Relationship Id="rId5" Type="http://schemas.openxmlformats.org/officeDocument/2006/relationships/notesSlide" Target="../notesSlides/notesSlide91.xml"/><Relationship Id="rId6" Type="http://schemas.openxmlformats.org/officeDocument/2006/relationships/slide" Target="slide3.xml"/></Relationships>
</file>

<file path=ppt/slides/_rels/slide92.xml.rels><?xml version="1.0" encoding="UTF-8" standalone="yes"?>
<Relationships xmlns="http://schemas.openxmlformats.org/package/2006/relationships"><Relationship Id="rId2" Type="http://schemas.openxmlformats.org/officeDocument/2006/relationships/image" Target="../media/image-92-1.png"/><Relationship Id="rId3" Type="http://schemas.openxmlformats.org/officeDocument/2006/relationships/slideLayout" Target="../slideLayouts/slideLayout4.xml"/><Relationship Id="rId4" Type="http://schemas.openxmlformats.org/officeDocument/2006/relationships/notesSlide" Target="../notesSlides/notesSlide92.xml"/><Relationship Id="rId5" Type="http://schemas.openxmlformats.org/officeDocument/2006/relationships/slide" Target="slide3.xml"/></Relationships>
</file>

<file path=ppt/slides/_rels/slide93.xml.rels><?xml version="1.0" encoding="UTF-8" standalone="yes"?>
<Relationships xmlns="http://schemas.openxmlformats.org/package/2006/relationships"><Relationship Id="rId2" Type="http://schemas.openxmlformats.org/officeDocument/2006/relationships/image" Target="../media/image-93-1.png"/><Relationship Id="rId3" Type="http://schemas.openxmlformats.org/officeDocument/2006/relationships/slideLayout" Target="../slideLayouts/slideLayout4.xml"/><Relationship Id="rId4" Type="http://schemas.openxmlformats.org/officeDocument/2006/relationships/notesSlide" Target="../notesSlides/notesSlide93.xml"/><Relationship Id="rId5" Type="http://schemas.openxmlformats.org/officeDocument/2006/relationships/slide" Target="slide3.xml"/></Relationships>
</file>

<file path=ppt/slides/_rels/slide94.xml.rels><?xml version="1.0" encoding="UTF-8" standalone="yes"?>
<Relationships xmlns="http://schemas.openxmlformats.org/package/2006/relationships"><Relationship Id="rId2" Type="http://schemas.openxmlformats.org/officeDocument/2006/relationships/image" Target="../media/image-94-1.png"/><Relationship Id="rId3" Type="http://schemas.openxmlformats.org/officeDocument/2006/relationships/slideLayout" Target="../slideLayouts/slideLayout4.xml"/><Relationship Id="rId4" Type="http://schemas.openxmlformats.org/officeDocument/2006/relationships/notesSlide" Target="../notesSlides/notesSlide94.xml"/><Relationship Id="rId5" Type="http://schemas.openxmlformats.org/officeDocument/2006/relationships/slide" Target="slide3.xml"/></Relationships>
</file>

<file path=ppt/slides/_rels/slide95.xml.rels><?xml version="1.0" encoding="UTF-8" standalone="yes"?>
<Relationships xmlns="http://schemas.openxmlformats.org/package/2006/relationships"><Relationship Id="rId2" Type="http://schemas.openxmlformats.org/officeDocument/2006/relationships/image" Target="../media/image-95-1.png"/><Relationship Id="rId3" Type="http://schemas.openxmlformats.org/officeDocument/2006/relationships/image" Target="../media/image-95-2.png"/><Relationship Id="rId4" Type="http://schemas.openxmlformats.org/officeDocument/2006/relationships/slideLayout" Target="../slideLayouts/slideLayout4.xml"/><Relationship Id="rId5" Type="http://schemas.openxmlformats.org/officeDocument/2006/relationships/notesSlide" Target="../notesSlides/notesSlide95.xml"/><Relationship Id="rId6" Type="http://schemas.openxmlformats.org/officeDocument/2006/relationships/slide" Target="slide3.xml"/></Relationships>
</file>

<file path=ppt/slides/_rels/slide96.xml.rels><?xml version="1.0" encoding="UTF-8" standalone="yes"?>
<Relationships xmlns="http://schemas.openxmlformats.org/package/2006/relationships"><Relationship Id="rId2" Type="http://schemas.openxmlformats.org/officeDocument/2006/relationships/image" Target="../media/image-96-1.png"/><Relationship Id="rId3" Type="http://schemas.openxmlformats.org/officeDocument/2006/relationships/slideLayout" Target="../slideLayouts/slideLayout4.xml"/><Relationship Id="rId4" Type="http://schemas.openxmlformats.org/officeDocument/2006/relationships/notesSlide" Target="../notesSlides/notesSlide96.xml"/><Relationship Id="rId5" Type="http://schemas.openxmlformats.org/officeDocument/2006/relationships/slide" Target="slide3.xml"/></Relationships>
</file>

<file path=ppt/slides/_rels/slide97.xml.rels><?xml version="1.0" encoding="UTF-8" standalone="yes"?>
<Relationships xmlns="http://schemas.openxmlformats.org/package/2006/relationships"><Relationship Id="rId2" Type="http://schemas.openxmlformats.org/officeDocument/2006/relationships/image" Target="../media/image-97-1.png"/><Relationship Id="rId3" Type="http://schemas.openxmlformats.org/officeDocument/2006/relationships/slideLayout" Target="../slideLayouts/slideLayout4.xml"/><Relationship Id="rId4" Type="http://schemas.openxmlformats.org/officeDocument/2006/relationships/notesSlide" Target="../notesSlides/notesSlide97.xml"/><Relationship Id="rId5" Type="http://schemas.openxmlformats.org/officeDocument/2006/relationships/slide" Target="slide3.xml"/></Relationships>
</file>

<file path=ppt/slides/_rels/slide98.xml.rels><?xml version="1.0" encoding="UTF-8" standalone="yes"?>
<Relationships xmlns="http://schemas.openxmlformats.org/package/2006/relationships"><Relationship Id="rId2" Type="http://schemas.openxmlformats.org/officeDocument/2006/relationships/image" Target="../media/image-98-1.png"/><Relationship Id="rId3" Type="http://schemas.openxmlformats.org/officeDocument/2006/relationships/slideLayout" Target="../slideLayouts/slideLayout4.xml"/><Relationship Id="rId4" Type="http://schemas.openxmlformats.org/officeDocument/2006/relationships/notesSlide" Target="../notesSlides/notesSlide98.xml"/><Relationship Id="rId5" Type="http://schemas.openxmlformats.org/officeDocument/2006/relationships/slide" Target="slide3.xml"/></Relationships>
</file>

<file path=ppt/slides/_rels/slide99.xml.rels><?xml version="1.0" encoding="UTF-8" standalone="yes"?>
<Relationships xmlns="http://schemas.openxmlformats.org/package/2006/relationships"><Relationship Id="rId2" Type="http://schemas.openxmlformats.org/officeDocument/2006/relationships/image" Target="../media/image-99-1.png"/><Relationship Id="rId3" Type="http://schemas.openxmlformats.org/officeDocument/2006/relationships/slideLayout" Target="../slideLayouts/slideLayout4.xml"/><Relationship Id="rId4" Type="http://schemas.openxmlformats.org/officeDocument/2006/relationships/notesSlide" Target="../notesSlides/notesSlide99.xml"/><Relationship Id="rId5" Type="http://schemas.openxmlformats.org/officeDocument/2006/relationships/slide" Target="slide3.xml"/></Relationships>
</file>

<file path=ppt/slides/_rels/slide100.xml.rels><?xml version="1.0" encoding="UTF-8" standalone="yes"?>
<Relationships xmlns="http://schemas.openxmlformats.org/package/2006/relationships"><Relationship Id="rId2" Type="http://schemas.openxmlformats.org/officeDocument/2006/relationships/image" Target="../media/image-100-1.png"/><Relationship Id="rId3" Type="http://schemas.openxmlformats.org/officeDocument/2006/relationships/slideLayout" Target="../slideLayouts/slideLayout4.xml"/><Relationship Id="rId4" Type="http://schemas.openxmlformats.org/officeDocument/2006/relationships/notesSlide" Target="../notesSlides/notesSlide100.xml"/><Relationship Id="rId5" Type="http://schemas.openxmlformats.org/officeDocument/2006/relationships/slide" Target="slide3.xml"/></Relationships>
</file>

<file path=ppt/slides/_rels/slide101.xml.rels><?xml version="1.0" encoding="UTF-8" standalone="yes"?>
<Relationships xmlns="http://schemas.openxmlformats.org/package/2006/relationships"><Relationship Id="rId2" Type="http://schemas.openxmlformats.org/officeDocument/2006/relationships/image" Target="../media/image-101-1.png"/><Relationship Id="rId3" Type="http://schemas.openxmlformats.org/officeDocument/2006/relationships/slideLayout" Target="../slideLayouts/slideLayout4.xml"/><Relationship Id="rId4" Type="http://schemas.openxmlformats.org/officeDocument/2006/relationships/notesSlide" Target="../notesSlides/notesSlide101.xml"/><Relationship Id="rId5" Type="http://schemas.openxmlformats.org/officeDocument/2006/relationships/slide" Target="slide3.xml"/></Relationships>
</file>

<file path=ppt/slides/_rels/slide102.xml.rels><?xml version="1.0" encoding="UTF-8" standalone="yes"?>
<Relationships xmlns="http://schemas.openxmlformats.org/package/2006/relationships"><Relationship Id="rId2" Type="http://schemas.openxmlformats.org/officeDocument/2006/relationships/image" Target="../media/image-102-1.png"/><Relationship Id="rId3" Type="http://schemas.openxmlformats.org/officeDocument/2006/relationships/image" Target="../media/image-102-2.png"/><Relationship Id="rId4" Type="http://schemas.openxmlformats.org/officeDocument/2006/relationships/image" Target="../media/image-102-3.png"/><Relationship Id="rId5" Type="http://schemas.openxmlformats.org/officeDocument/2006/relationships/slideLayout" Target="../slideLayouts/slideLayout4.xml"/><Relationship Id="rId6" Type="http://schemas.openxmlformats.org/officeDocument/2006/relationships/notesSlide" Target="../notesSlides/notesSlide102.xml"/><Relationship Id="rId7" Type="http://schemas.openxmlformats.org/officeDocument/2006/relationships/slide" Target="slide3.xml"/></Relationships>
</file>

<file path=ppt/slides/_rels/slide103.xml.rels><?xml version="1.0" encoding="UTF-8" standalone="yes"?>
<Relationships xmlns="http://schemas.openxmlformats.org/package/2006/relationships"><Relationship Id="rId2" Type="http://schemas.openxmlformats.org/officeDocument/2006/relationships/image" Target="../media/image-103-1.png"/><Relationship Id="rId3" Type="http://schemas.openxmlformats.org/officeDocument/2006/relationships/image" Target="../media/image-103-2.png"/><Relationship Id="rId4" Type="http://schemas.openxmlformats.org/officeDocument/2006/relationships/slideLayout" Target="../slideLayouts/slideLayout4.xml"/><Relationship Id="rId5" Type="http://schemas.openxmlformats.org/officeDocument/2006/relationships/notesSlide" Target="../notesSlides/notesSlide103.xml"/><Relationship Id="rId6" Type="http://schemas.openxmlformats.org/officeDocument/2006/relationships/slide" Target="slide3.xml"/></Relationships>
</file>

<file path=ppt/slides/_rels/slide104.xml.rels><?xml version="1.0" encoding="UTF-8" standalone="yes"?>
<Relationships xmlns="http://schemas.openxmlformats.org/package/2006/relationships"><Relationship Id="rId2" Type="http://schemas.openxmlformats.org/officeDocument/2006/relationships/image" Target="../media/image-104-1.png"/><Relationship Id="rId3" Type="http://schemas.openxmlformats.org/officeDocument/2006/relationships/slideLayout" Target="../slideLayouts/slideLayout4.xml"/><Relationship Id="rId4" Type="http://schemas.openxmlformats.org/officeDocument/2006/relationships/notesSlide" Target="../notesSlides/notesSlide104.xml"/><Relationship Id="rId5" Type="http://schemas.openxmlformats.org/officeDocument/2006/relationships/slide" Target="slide3.xml"/></Relationships>
</file>

<file path=ppt/slides/_rels/slide105.xml.rels><?xml version="1.0" encoding="UTF-8" standalone="yes"?>
<Relationships xmlns="http://schemas.openxmlformats.org/package/2006/relationships"><Relationship Id="rId2" Type="http://schemas.openxmlformats.org/officeDocument/2006/relationships/image" Target="../media/image-105-1.png"/><Relationship Id="rId3" Type="http://schemas.openxmlformats.org/officeDocument/2006/relationships/image" Target="../media/image-105-2.png"/><Relationship Id="rId4" Type="http://schemas.openxmlformats.org/officeDocument/2006/relationships/slideLayout" Target="../slideLayouts/slideLayout4.xml"/><Relationship Id="rId5" Type="http://schemas.openxmlformats.org/officeDocument/2006/relationships/notesSlide" Target="../notesSlides/notesSlide105.xml"/><Relationship Id="rId6" Type="http://schemas.openxmlformats.org/officeDocument/2006/relationships/slide" Target="slide3.xml"/></Relationships>
</file>

<file path=ppt/slides/_rels/slide106.xml.rels><?xml version="1.0" encoding="UTF-8" standalone="yes"?>
<Relationships xmlns="http://schemas.openxmlformats.org/package/2006/relationships"><Relationship Id="rId2" Type="http://schemas.openxmlformats.org/officeDocument/2006/relationships/image" Target="../media/image-106-1.png"/><Relationship Id="rId3" Type="http://schemas.openxmlformats.org/officeDocument/2006/relationships/slideLayout" Target="../slideLayouts/slideLayout4.xml"/><Relationship Id="rId4" Type="http://schemas.openxmlformats.org/officeDocument/2006/relationships/notesSlide" Target="../notesSlides/notesSlide106.xml"/><Relationship Id="rId5" Type="http://schemas.openxmlformats.org/officeDocument/2006/relationships/slide" Target="slide3.xml"/></Relationships>
</file>

<file path=ppt/slides/_rels/slide107.xml.rels><?xml version="1.0" encoding="UTF-8" standalone="yes"?>
<Relationships xmlns="http://schemas.openxmlformats.org/package/2006/relationships"><Relationship Id="rId2" Type="http://schemas.openxmlformats.org/officeDocument/2006/relationships/image" Target="../media/image-107-1.png"/><Relationship Id="rId3" Type="http://schemas.openxmlformats.org/officeDocument/2006/relationships/slideLayout" Target="../slideLayouts/slideLayout4.xml"/><Relationship Id="rId4" Type="http://schemas.openxmlformats.org/officeDocument/2006/relationships/notesSlide" Target="../notesSlides/notesSlide107.xml"/><Relationship Id="rId5" Type="http://schemas.openxmlformats.org/officeDocument/2006/relationships/slide" Target="slide3.xml"/></Relationships>
</file>

<file path=ppt/slides/_rels/slide108.xml.rels><?xml version="1.0" encoding="UTF-8" standalone="yes"?>
<Relationships xmlns="http://schemas.openxmlformats.org/package/2006/relationships"><Relationship Id="rId2" Type="http://schemas.openxmlformats.org/officeDocument/2006/relationships/image" Target="../media/image-108-1.png"/><Relationship Id="rId3" Type="http://schemas.openxmlformats.org/officeDocument/2006/relationships/slideLayout" Target="../slideLayouts/slideLayout4.xml"/><Relationship Id="rId4" Type="http://schemas.openxmlformats.org/officeDocument/2006/relationships/notesSlide" Target="../notesSlides/notesSlide108.xml"/><Relationship Id="rId5" Type="http://schemas.openxmlformats.org/officeDocument/2006/relationships/slide" Target="slide3.xml"/></Relationships>
</file>

<file path=ppt/slides/_rels/slide109.xml.rels><?xml version="1.0" encoding="UTF-8" standalone="yes"?>
<Relationships xmlns="http://schemas.openxmlformats.org/package/2006/relationships"><Relationship Id="rId2" Type="http://schemas.openxmlformats.org/officeDocument/2006/relationships/image" Target="../media/image-109-1.png"/><Relationship Id="rId3" Type="http://schemas.openxmlformats.org/officeDocument/2006/relationships/slideLayout" Target="../slideLayouts/slideLayout4.xml"/><Relationship Id="rId4" Type="http://schemas.openxmlformats.org/officeDocument/2006/relationships/notesSlide" Target="../notesSlides/notesSlide109.xml"/><Relationship Id="rId5" Type="http://schemas.openxmlformats.org/officeDocument/2006/relationships/slide" Target="slide3.xml"/></Relationships>
</file>

<file path=ppt/slides/_rels/slide110.xml.rels><?xml version="1.0" encoding="UTF-8" standalone="yes"?>
<Relationships xmlns="http://schemas.openxmlformats.org/package/2006/relationships"><Relationship Id="rId2" Type="http://schemas.openxmlformats.org/officeDocument/2006/relationships/image" Target="../media/image-110-1.png"/><Relationship Id="rId3" Type="http://schemas.openxmlformats.org/officeDocument/2006/relationships/image" Target="../media/image-110-2.png"/><Relationship Id="rId4" Type="http://schemas.openxmlformats.org/officeDocument/2006/relationships/slideLayout" Target="../slideLayouts/slideLayout4.xml"/><Relationship Id="rId5" Type="http://schemas.openxmlformats.org/officeDocument/2006/relationships/notesSlide" Target="../notesSlides/notesSlide110.xml"/><Relationship Id="rId6" Type="http://schemas.openxmlformats.org/officeDocument/2006/relationships/slide" Target="slide3.xml"/></Relationships>
</file>

<file path=ppt/slides/_rels/slide111.xml.rels><?xml version="1.0" encoding="UTF-8" standalone="yes"?>
<Relationships xmlns="http://schemas.openxmlformats.org/package/2006/relationships"><Relationship Id="rId2" Type="http://schemas.openxmlformats.org/officeDocument/2006/relationships/image" Target="../media/image-111-1.png"/><Relationship Id="rId3" Type="http://schemas.openxmlformats.org/officeDocument/2006/relationships/image" Target="../media/image-111-2.png"/><Relationship Id="rId4" Type="http://schemas.openxmlformats.org/officeDocument/2006/relationships/image" Target="../media/image-111-3.png"/><Relationship Id="rId5" Type="http://schemas.openxmlformats.org/officeDocument/2006/relationships/slideLayout" Target="../slideLayouts/slideLayout4.xml"/><Relationship Id="rId6" Type="http://schemas.openxmlformats.org/officeDocument/2006/relationships/notesSlide" Target="../notesSlides/notesSlide111.xml"/><Relationship Id="rId7" Type="http://schemas.openxmlformats.org/officeDocument/2006/relationships/slide" Target="slide3.xml"/></Relationships>
</file>

<file path=ppt/slides/_rels/slide112.xml.rels><?xml version="1.0" encoding="UTF-8" standalone="yes"?>
<Relationships xmlns="http://schemas.openxmlformats.org/package/2006/relationships"><Relationship Id="rId2" Type="http://schemas.openxmlformats.org/officeDocument/2006/relationships/image" Target="../media/image-112-1.png"/><Relationship Id="rId3" Type="http://schemas.openxmlformats.org/officeDocument/2006/relationships/image" Target="../media/image-112-2.png"/><Relationship Id="rId4" Type="http://schemas.openxmlformats.org/officeDocument/2006/relationships/slideLayout" Target="../slideLayouts/slideLayout4.xml"/><Relationship Id="rId5" Type="http://schemas.openxmlformats.org/officeDocument/2006/relationships/notesSlide" Target="../notesSlides/notesSlide112.xml"/><Relationship Id="rId6" Type="http://schemas.openxmlformats.org/officeDocument/2006/relationships/slide" Target="slide3.xml"/></Relationships>
</file>

<file path=ppt/slides/_rels/slide113.xml.rels><?xml version="1.0" encoding="UTF-8" standalone="yes"?>
<Relationships xmlns="http://schemas.openxmlformats.org/package/2006/relationships"><Relationship Id="rId2" Type="http://schemas.openxmlformats.org/officeDocument/2006/relationships/image" Target="../media/image-113-1.png"/><Relationship Id="rId3" Type="http://schemas.openxmlformats.org/officeDocument/2006/relationships/slideLayout" Target="../slideLayouts/slideLayout4.xml"/><Relationship Id="rId4" Type="http://schemas.openxmlformats.org/officeDocument/2006/relationships/notesSlide" Target="../notesSlides/notesSlide113.xml"/><Relationship Id="rId5" Type="http://schemas.openxmlformats.org/officeDocument/2006/relationships/slide" Target="slide3.xml"/></Relationships>
</file>

<file path=ppt/slides/_rels/slide114.xml.rels><?xml version="1.0" encoding="UTF-8" standalone="yes"?>
<Relationships xmlns="http://schemas.openxmlformats.org/package/2006/relationships"><Relationship Id="rId2" Type="http://schemas.openxmlformats.org/officeDocument/2006/relationships/image" Target="../media/image-114-1.png"/><Relationship Id="rId3" Type="http://schemas.openxmlformats.org/officeDocument/2006/relationships/slideLayout" Target="../slideLayouts/slideLayout4.xml"/><Relationship Id="rId4" Type="http://schemas.openxmlformats.org/officeDocument/2006/relationships/notesSlide" Target="../notesSlides/notesSlide114.xml"/><Relationship Id="rId5" Type="http://schemas.openxmlformats.org/officeDocument/2006/relationships/slide" Target="slide3.xml"/></Relationships>
</file>

<file path=ppt/slides/_rels/slide115.xml.rels><?xml version="1.0" encoding="UTF-8" standalone="yes"?>
<Relationships xmlns="http://schemas.openxmlformats.org/package/2006/relationships"><Relationship Id="rId2" Type="http://schemas.openxmlformats.org/officeDocument/2006/relationships/image" Target="../media/image-115-1.png"/><Relationship Id="rId3" Type="http://schemas.openxmlformats.org/officeDocument/2006/relationships/image" Target="../media/image-115-2.png"/><Relationship Id="rId4" Type="http://schemas.openxmlformats.org/officeDocument/2006/relationships/slideLayout" Target="../slideLayouts/slideLayout4.xml"/><Relationship Id="rId5" Type="http://schemas.openxmlformats.org/officeDocument/2006/relationships/notesSlide" Target="../notesSlides/notesSlide115.xml"/><Relationship Id="rId6" Type="http://schemas.openxmlformats.org/officeDocument/2006/relationships/slide" Target="slide3.xml"/></Relationships>
</file>

<file path=ppt/slides/_rels/slide116.xml.rels><?xml version="1.0" encoding="UTF-8" standalone="yes"?>
<Relationships xmlns="http://schemas.openxmlformats.org/package/2006/relationships"><Relationship Id="rId2" Type="http://schemas.openxmlformats.org/officeDocument/2006/relationships/image" Target="../media/image-116-1.png"/><Relationship Id="rId3" Type="http://schemas.openxmlformats.org/officeDocument/2006/relationships/slideLayout" Target="../slideLayouts/slideLayout4.xml"/><Relationship Id="rId4" Type="http://schemas.openxmlformats.org/officeDocument/2006/relationships/notesSlide" Target="../notesSlides/notesSlide116.xml"/><Relationship Id="rId5" Type="http://schemas.openxmlformats.org/officeDocument/2006/relationships/slide" Target="slide3.xml"/></Relationships>
</file>

<file path=ppt/slides/_rels/slide117.xml.rels><?xml version="1.0" encoding="UTF-8" standalone="yes"?>
<Relationships xmlns="http://schemas.openxmlformats.org/package/2006/relationships"><Relationship Id="rId2" Type="http://schemas.openxmlformats.org/officeDocument/2006/relationships/image" Target="../media/image-117-1.png"/><Relationship Id="rId3" Type="http://schemas.openxmlformats.org/officeDocument/2006/relationships/slideLayout" Target="../slideLayouts/slideLayout4.xml"/><Relationship Id="rId4" Type="http://schemas.openxmlformats.org/officeDocument/2006/relationships/notesSlide" Target="../notesSlides/notesSlide117.xml"/><Relationship Id="rId5" Type="http://schemas.openxmlformats.org/officeDocument/2006/relationships/slide" Target="slide3.xml"/></Relationships>
</file>

<file path=ppt/slides/_rels/slide118.xml.rels><?xml version="1.0" encoding="UTF-8" standalone="yes"?>
<Relationships xmlns="http://schemas.openxmlformats.org/package/2006/relationships"><Relationship Id="rId2" Type="http://schemas.openxmlformats.org/officeDocument/2006/relationships/image" Target="../media/image-118-1.png"/><Relationship Id="rId3" Type="http://schemas.openxmlformats.org/officeDocument/2006/relationships/slideLayout" Target="../slideLayouts/slideLayout4.xml"/><Relationship Id="rId4" Type="http://schemas.openxmlformats.org/officeDocument/2006/relationships/notesSlide" Target="../notesSlides/notesSlide118.xml"/><Relationship Id="rId5" Type="http://schemas.openxmlformats.org/officeDocument/2006/relationships/slide" Target="slide3.xml"/></Relationships>
</file>

<file path=ppt/slides/_rels/slide119.xml.rels><?xml version="1.0" encoding="UTF-8" standalone="yes"?>
<Relationships xmlns="http://schemas.openxmlformats.org/package/2006/relationships"><Relationship Id="rId2" Type="http://schemas.openxmlformats.org/officeDocument/2006/relationships/image" Target="../media/image-119-1.png"/><Relationship Id="rId3" Type="http://schemas.openxmlformats.org/officeDocument/2006/relationships/slideLayout" Target="../slideLayouts/slideLayout4.xml"/><Relationship Id="rId4" Type="http://schemas.openxmlformats.org/officeDocument/2006/relationships/notesSlide" Target="../notesSlides/notesSlide119.xml"/><Relationship Id="rId5" Type="http://schemas.openxmlformats.org/officeDocument/2006/relationships/slide" Target="slide3.xml"/></Relationships>
</file>

<file path=ppt/slides/_rels/slide120.xml.rels><?xml version="1.0" encoding="UTF-8" standalone="yes"?>
<Relationships xmlns="http://schemas.openxmlformats.org/package/2006/relationships"><Relationship Id="rId2" Type="http://schemas.openxmlformats.org/officeDocument/2006/relationships/image" Target="../media/image-120-1.png"/><Relationship Id="rId3" Type="http://schemas.openxmlformats.org/officeDocument/2006/relationships/slideLayout" Target="../slideLayouts/slideLayout4.xml"/><Relationship Id="rId4" Type="http://schemas.openxmlformats.org/officeDocument/2006/relationships/notesSlide" Target="../notesSlides/notesSlide120.xml"/><Relationship Id="rId5" Type="http://schemas.openxmlformats.org/officeDocument/2006/relationships/slide" Target="slide3.xml"/></Relationships>
</file>

<file path=ppt/slides/_rels/slide121.xml.rels><?xml version="1.0" encoding="UTF-8" standalone="yes"?>
<Relationships xmlns="http://schemas.openxmlformats.org/package/2006/relationships"><Relationship Id="rId2" Type="http://schemas.openxmlformats.org/officeDocument/2006/relationships/image" Target="../media/image-121-1.png"/><Relationship Id="rId3" Type="http://schemas.openxmlformats.org/officeDocument/2006/relationships/image" Target="../media/image-121-2.png"/><Relationship Id="rId4" Type="http://schemas.openxmlformats.org/officeDocument/2006/relationships/image" Target="../media/image-121-3.png"/><Relationship Id="rId5" Type="http://schemas.openxmlformats.org/officeDocument/2006/relationships/slideLayout" Target="../slideLayouts/slideLayout4.xml"/><Relationship Id="rId6" Type="http://schemas.openxmlformats.org/officeDocument/2006/relationships/notesSlide" Target="../notesSlides/notesSlide121.xml"/><Relationship Id="rId7" Type="http://schemas.openxmlformats.org/officeDocument/2006/relationships/slide" Target="slide3.xml"/></Relationships>
</file>

<file path=ppt/slides/_rels/slide122.xml.rels><?xml version="1.0" encoding="UTF-8" standalone="yes"?>
<Relationships xmlns="http://schemas.openxmlformats.org/package/2006/relationships"><Relationship Id="rId2" Type="http://schemas.openxmlformats.org/officeDocument/2006/relationships/image" Target="../media/image-122-1.png"/><Relationship Id="rId3" Type="http://schemas.openxmlformats.org/officeDocument/2006/relationships/image" Target="../media/image-122-2.png"/><Relationship Id="rId4" Type="http://schemas.openxmlformats.org/officeDocument/2006/relationships/slideLayout" Target="../slideLayouts/slideLayout4.xml"/><Relationship Id="rId5" Type="http://schemas.openxmlformats.org/officeDocument/2006/relationships/notesSlide" Target="../notesSlides/notesSlide122.xml"/><Relationship Id="rId6" Type="http://schemas.openxmlformats.org/officeDocument/2006/relationships/slide" Target="slide3.xml"/></Relationships>
</file>

<file path=ppt/slides/_rels/slide123.xml.rels><?xml version="1.0" encoding="UTF-8" standalone="yes"?>
<Relationships xmlns="http://schemas.openxmlformats.org/package/2006/relationships"><Relationship Id="rId2" Type="http://schemas.openxmlformats.org/officeDocument/2006/relationships/image" Target="../media/image-123-1.png"/><Relationship Id="rId3" Type="http://schemas.openxmlformats.org/officeDocument/2006/relationships/slideLayout" Target="../slideLayouts/slideLayout4.xml"/><Relationship Id="rId4" Type="http://schemas.openxmlformats.org/officeDocument/2006/relationships/notesSlide" Target="../notesSlides/notesSlide123.xml"/><Relationship Id="rId5" Type="http://schemas.openxmlformats.org/officeDocument/2006/relationships/slide" Target="slide3.xml"/></Relationships>
</file>

<file path=ppt/slides/_rels/slide124.xml.rels><?xml version="1.0" encoding="UTF-8" standalone="yes"?>
<Relationships xmlns="http://schemas.openxmlformats.org/package/2006/relationships"><Relationship Id="rId2" Type="http://schemas.openxmlformats.org/officeDocument/2006/relationships/image" Target="../media/image-124-1.png"/><Relationship Id="rId3" Type="http://schemas.openxmlformats.org/officeDocument/2006/relationships/image" Target="../media/image-124-2.png"/><Relationship Id="rId4" Type="http://schemas.openxmlformats.org/officeDocument/2006/relationships/slideLayout" Target="../slideLayouts/slideLayout4.xml"/><Relationship Id="rId5" Type="http://schemas.openxmlformats.org/officeDocument/2006/relationships/notesSlide" Target="../notesSlides/notesSlide124.xml"/><Relationship Id="rId6" Type="http://schemas.openxmlformats.org/officeDocument/2006/relationships/slide" Target="slide3.xml"/></Relationships>
</file>

<file path=ppt/slides/_rels/slide125.xml.rels><?xml version="1.0" encoding="UTF-8" standalone="yes"?>
<Relationships xmlns="http://schemas.openxmlformats.org/package/2006/relationships"><Relationship Id="rId2" Type="http://schemas.openxmlformats.org/officeDocument/2006/relationships/image" Target="../media/image-125-1.png"/><Relationship Id="rId3" Type="http://schemas.openxmlformats.org/officeDocument/2006/relationships/slideLayout" Target="../slideLayouts/slideLayout4.xml"/><Relationship Id="rId4" Type="http://schemas.openxmlformats.org/officeDocument/2006/relationships/notesSlide" Target="../notesSlides/notesSlide125.xml"/><Relationship Id="rId5" Type="http://schemas.openxmlformats.org/officeDocument/2006/relationships/slide" Target="slide3.xml"/></Relationships>
</file>

<file path=ppt/slides/_rels/slide126.xml.rels><?xml version="1.0" encoding="UTF-8" standalone="yes"?>
<Relationships xmlns="http://schemas.openxmlformats.org/package/2006/relationships"><Relationship Id="rId2" Type="http://schemas.openxmlformats.org/officeDocument/2006/relationships/image" Target="../media/image-126-1.png"/><Relationship Id="rId3" Type="http://schemas.openxmlformats.org/officeDocument/2006/relationships/slideLayout" Target="../slideLayouts/slideLayout4.xml"/><Relationship Id="rId4" Type="http://schemas.openxmlformats.org/officeDocument/2006/relationships/notesSlide" Target="../notesSlides/notesSlide126.xml"/><Relationship Id="rId5" Type="http://schemas.openxmlformats.org/officeDocument/2006/relationships/slide" Target="slide3.xml"/></Relationships>
</file>

<file path=ppt/slides/_rels/slide127.xml.rels><?xml version="1.0" encoding="UTF-8" standalone="yes"?>
<Relationships xmlns="http://schemas.openxmlformats.org/package/2006/relationships"><Relationship Id="rId2" Type="http://schemas.openxmlformats.org/officeDocument/2006/relationships/image" Target="../media/image-127-1.png"/><Relationship Id="rId3" Type="http://schemas.openxmlformats.org/officeDocument/2006/relationships/slideLayout" Target="../slideLayouts/slideLayout4.xml"/><Relationship Id="rId4" Type="http://schemas.openxmlformats.org/officeDocument/2006/relationships/notesSlide" Target="../notesSlides/notesSlide127.xml"/><Relationship Id="rId5" Type="http://schemas.openxmlformats.org/officeDocument/2006/relationships/slide" Target="slide3.xml"/></Relationships>
</file>

<file path=ppt/slides/_rels/slide128.xml.rels><?xml version="1.0" encoding="UTF-8" standalone="yes"?>
<Relationships xmlns="http://schemas.openxmlformats.org/package/2006/relationships"><Relationship Id="rId2" Type="http://schemas.openxmlformats.org/officeDocument/2006/relationships/image" Target="../media/image-128-1.png"/><Relationship Id="rId3" Type="http://schemas.openxmlformats.org/officeDocument/2006/relationships/slideLayout" Target="../slideLayouts/slideLayout4.xml"/><Relationship Id="rId4" Type="http://schemas.openxmlformats.org/officeDocument/2006/relationships/notesSlide" Target="../notesSlides/notesSlide128.xml"/><Relationship Id="rId5" Type="http://schemas.openxmlformats.org/officeDocument/2006/relationships/slide" Target="slide3.xml"/></Relationships>
</file>

<file path=ppt/slides/_rels/slide129.xml.rels><?xml version="1.0" encoding="UTF-8" standalone="yes"?>
<Relationships xmlns="http://schemas.openxmlformats.org/package/2006/relationships"><Relationship Id="rId2" Type="http://schemas.openxmlformats.org/officeDocument/2006/relationships/image" Target="../media/image-129-1.png"/><Relationship Id="rId3" Type="http://schemas.openxmlformats.org/officeDocument/2006/relationships/image" Target="../media/image-129-2.png"/><Relationship Id="rId4" Type="http://schemas.openxmlformats.org/officeDocument/2006/relationships/slideLayout" Target="../slideLayouts/slideLayout4.xml"/><Relationship Id="rId5" Type="http://schemas.openxmlformats.org/officeDocument/2006/relationships/notesSlide" Target="../notesSlides/notesSlide129.xml"/><Relationship Id="rId6" Type="http://schemas.openxmlformats.org/officeDocument/2006/relationships/slide" Target="slide3.xml"/></Relationships>
</file>

<file path=ppt/slides/_rels/slide130.xml.rels><?xml version="1.0" encoding="UTF-8" standalone="yes"?>
<Relationships xmlns="http://schemas.openxmlformats.org/package/2006/relationships"><Relationship Id="rId2" Type="http://schemas.openxmlformats.org/officeDocument/2006/relationships/image" Target="../media/image-130-1.png"/><Relationship Id="rId3" Type="http://schemas.openxmlformats.org/officeDocument/2006/relationships/image" Target="../media/image-130-2.png"/><Relationship Id="rId4" Type="http://schemas.openxmlformats.org/officeDocument/2006/relationships/image" Target="../media/image-130-3.png"/><Relationship Id="rId5" Type="http://schemas.openxmlformats.org/officeDocument/2006/relationships/slideLayout" Target="../slideLayouts/slideLayout4.xml"/><Relationship Id="rId6" Type="http://schemas.openxmlformats.org/officeDocument/2006/relationships/notesSlide" Target="../notesSlides/notesSlide130.xml"/><Relationship Id="rId7" Type="http://schemas.openxmlformats.org/officeDocument/2006/relationships/slide" Target="slide3.xml"/></Relationships>
</file>

<file path=ppt/slides/_rels/slide131.xml.rels><?xml version="1.0" encoding="UTF-8" standalone="yes"?>
<Relationships xmlns="http://schemas.openxmlformats.org/package/2006/relationships"><Relationship Id="rId2" Type="http://schemas.openxmlformats.org/officeDocument/2006/relationships/image" Target="../media/image-131-1.png"/><Relationship Id="rId3" Type="http://schemas.openxmlformats.org/officeDocument/2006/relationships/image" Target="../media/image-131-2.png"/><Relationship Id="rId4" Type="http://schemas.openxmlformats.org/officeDocument/2006/relationships/image" Target="../media/image-131-3.png"/><Relationship Id="rId5" Type="http://schemas.openxmlformats.org/officeDocument/2006/relationships/image" Target="../media/image-131-4.png"/><Relationship Id="rId6" Type="http://schemas.openxmlformats.org/officeDocument/2006/relationships/slideLayout" Target="../slideLayouts/slideLayout3.xml"/><Relationship Id="rId7" Type="http://schemas.openxmlformats.org/officeDocument/2006/relationships/notesSlide" Target="../notesSlides/notesSlide131.xml"/><Relationship Id="rId8" Type="http://schemas.openxmlformats.org/officeDocument/2006/relationships/slide" Target="slide4.xml"/></Relationships>
</file>

<file path=ppt/slides/_rels/slide132.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132.xml"/><Relationship Id="rId4" Type="http://schemas.openxmlformats.org/officeDocument/2006/relationships/slide" Target="slide4.xml"/></Relationships>
</file>

<file path=ppt/slides/_rels/slide133.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133.xml"/><Relationship Id="rId4" Type="http://schemas.openxmlformats.org/officeDocument/2006/relationships/slide" Target="slide4.xml"/></Relationships>
</file>

<file path=ppt/slides/_rels/slide134.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134.xml"/><Relationship Id="rId4" Type="http://schemas.openxmlformats.org/officeDocument/2006/relationships/slide" Target="slide4.xml"/></Relationships>
</file>

<file path=ppt/slides/_rels/slide135.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135.xml"/><Relationship Id="rId4" Type="http://schemas.openxmlformats.org/officeDocument/2006/relationships/slide" Target="slide4.xml"/></Relationships>
</file>

<file path=ppt/slides/_rels/slide136.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136.xml"/><Relationship Id="rId4" Type="http://schemas.openxmlformats.org/officeDocument/2006/relationships/slide" Target="slide4.xml"/></Relationships>
</file>

<file path=ppt/slides/_rels/slide137.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137.xml"/><Relationship Id="rId4" Type="http://schemas.openxmlformats.org/officeDocument/2006/relationships/slide" Target="slide4.xml"/></Relationships>
</file>

<file path=ppt/slides/_rels/slide138.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138.xml"/><Relationship Id="rId4" Type="http://schemas.openxmlformats.org/officeDocument/2006/relationships/slide" Target="slide4.xml"/></Relationships>
</file>

<file path=ppt/slides/_rels/slide139.xml.rels><?xml version="1.0" encoding="UTF-8" standalone="yes"?>
<Relationships xmlns="http://schemas.openxmlformats.org/package/2006/relationships"><Relationship Id="rId1" Type="http://schemas.openxmlformats.org/officeDocument/2006/relationships/image" Target="../media/image-139-1.png"/><Relationship Id="rId2" Type="http://schemas.openxmlformats.org/officeDocument/2006/relationships/slideLayout" Target="../slideLayouts/slideLayout3.xml"/><Relationship Id="rId3" Type="http://schemas.openxmlformats.org/officeDocument/2006/relationships/notesSlide" Target="../notesSlides/notesSlide139.xml"/></Relationships>
</file>

<file path=ppt/slides/_rels/slide140.xml.rels><?xml version="1.0" encoding="UTF-8" standalone="yes"?>
<Relationships xmlns="http://schemas.openxmlformats.org/package/2006/relationships"><Relationship Id="rId1" Type="http://schemas.openxmlformats.org/officeDocument/2006/relationships/image" Target="../media/image-140-1.jpeg"/><Relationship Id="rId3" Type="http://schemas.openxmlformats.org/officeDocument/2006/relationships/slideLayout" Target="../slideLayouts/slideLayout5.xml"/><Relationship Id="rId4" Type="http://schemas.openxmlformats.org/officeDocument/2006/relationships/notesSlide" Target="../notesSlides/notesSlide140.xml"/><Relationship Id="rId5" Type="http://schemas.openxmlformats.org/officeDocument/2006/relationships/slide" Target="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body" hasCustomPrompt="1"/>
          </p:nvPr>
        </p:nvSpPr>
        <p:spPr>
          <a:xfrm>
            <a:off x="548640" y="1554480"/>
            <a:ext cx="6949440" cy="411480"/>
          </a:xfrm>
          <a:prstGeom prst="rect">
            <a:avLst/>
          </a:prstGeom>
          <a:noFill/>
          <a:ln/>
        </p:spPr>
        <p:txBody>
          <a:bodyPr wrap="square" lIns="0" tIns="0" rIns="0" bIns="0" rtlCol="0"/>
          <a:lstStyle/>
          <a:p>
            <a:pPr indent="0" marL="0">
              <a:buNone/>
            </a:pPr>
            <a:r>
              <a:rPr lang="en-US" sz="1400" b="1" spc="300" kern="0" dirty="0">
                <a:solidFill>
                  <a:schemeClr val="accent6"/>
                </a:solidFill>
              </a:rPr>
              <a:t>THURSDAY, 11/05/26  ·  MEDIUM SIZE</a:t>
            </a:r>
            <a:endParaRPr lang="en-US" sz="1400" dirty="0"/>
          </a:p>
        </p:txBody>
      </p:sp>
      <p:sp>
        <p:nvSpPr>
          <p:cNvPr id="3" name="Text 0"/>
          <p:cNvSpPr/>
          <p:nvPr>
            <p:ph idx="101" type="title" hasCustomPrompt="1"/>
          </p:nvPr>
        </p:nvSpPr>
        <p:spPr>
          <a:xfrm>
            <a:off x="548640" y="2011680"/>
            <a:ext cx="6949440" cy="1737360"/>
          </a:xfrm>
          <a:prstGeom prst="rect">
            <a:avLst/>
          </a:prstGeom>
          <a:noFill/>
          <a:ln/>
        </p:spPr>
        <p:txBody>
          <a:bodyPr wrap="square" lIns="0" tIns="0" rIns="0" bIns="0" rtlCol="0" anchor="t"/>
          <a:lstStyle/>
          <a:p>
            <a:pPr algn="l" indent="0" marL="0">
              <a:buNone/>
            </a:pPr>
            <a:r>
              <a:rPr lang="en-US" sz="4800" b="1" dirty="0">
                <a:solidFill>
                  <a:schemeClr val="bg1"/>
                </a:solidFill>
                <a:latin typeface="Cambria" pitchFamily="34" charset="0"/>
                <a:ea typeface="Cambria" pitchFamily="34" charset="-122"/>
                <a:cs typeface="Cambria" pitchFamily="34" charset="-120"/>
              </a:rPr>
              <a:t>Daily Bible Study Review</a:t>
            </a:r>
            <a:endParaRPr lang="en-US" sz="4800" dirty="0"/>
          </a:p>
        </p:txBody>
      </p:sp>
      <p:sp>
        <p:nvSpPr>
          <p:cNvPr id="4" name="Text 0"/>
          <p:cNvSpPr/>
          <p:nvPr>
            <p:ph idx="102" type="body" hasCustomPrompt="1"/>
          </p:nvPr>
        </p:nvSpPr>
        <p:spPr>
          <a:xfrm>
            <a:off x="548640" y="3840480"/>
            <a:ext cx="6949440" cy="914400"/>
          </a:xfrm>
          <a:prstGeom prst="rect">
            <a:avLst/>
          </a:prstGeom>
          <a:noFill/>
          <a:ln/>
        </p:spPr>
        <p:txBody>
          <a:bodyPr wrap="square" lIns="0" tIns="0" rIns="0" bIns="0" rtlCol="0" anchor="t"/>
          <a:lstStyle/>
          <a:p>
            <a:pPr indent="0" marL="0">
              <a:buNone/>
            </a:pPr>
            <a:r>
              <a:rPr lang="en-US" sz="1800" dirty="0">
                <a:solidFill>
                  <a:schemeClr val="accent5"/>
                </a:solidFill>
              </a:rPr>
              <a:t>Bible Companion (BC) &amp; Daily Chapter Bible (DCB) reading plans</a:t>
            </a:r>
            <a:endParaRPr lang="en-US" sz="1800" dirty="0"/>
          </a:p>
        </p:txBody>
      </p:sp>
      <p:pic>
        <p:nvPicPr>
          <p:cNvPr id="5" name="hero-logo" descr="Memorize The Bible logo">    </p:cNvPr>
          <p:cNvPicPr>
            <a:picLocks noChangeAspect="1"/>
          </p:cNvPicPr>
          <p:nvPr/>
        </p:nvPicPr>
        <p:blipFill>
          <a:blip r:embed="rId1"/>
          <a:stretch>
            <a:fillRect/>
          </a:stretch>
        </p:blipFill>
        <p:spPr>
          <a:xfrm>
            <a:off x="8351215" y="685800"/>
            <a:ext cx="3291840" cy="4937760"/>
          </a:xfrm>
          <a:prstGeom prst="rect">
            <a:avLst/>
          </a:prstGeom>
          <a:effectLst>
            <a:outerShdw sx="100000" sy="100000" kx="0" ky="0" algn="bl" rotWithShape="0" blurRad="127000" dist="50800" dir="5400000">
              <a:srgbClr val="000000">
                <a:alpha val="35000"/>
              </a:srgbClr>
            </a:outerShdw>
          </a:effectLst>
        </p:spPr>
      </p:pic>
      <p:sp>
        <p:nvSpPr>
          <p:cNvPr id="6" name="stat-0"/>
          <p:cNvSpPr txBox="1"/>
          <p:nvPr/>
        </p:nvSpPr>
        <p:spPr>
          <a:xfrm>
            <a:off x="548640" y="4892040"/>
            <a:ext cx="2194560" cy="731520"/>
          </a:xfrm>
          <a:prstGeom prst="rect">
            <a:avLst/>
          </a:prstGeom>
          <a:noFill/>
          <a:ln/>
        </p:spPr>
        <p:txBody>
          <a:bodyPr wrap="square" lIns="0" tIns="0" rIns="0" bIns="0" rtlCol="0" anchor="ctr"/>
          <a:lstStyle/>
          <a:p>
            <a:pPr indent="0" marL="0">
              <a:buNone/>
            </a:pPr>
            <a:r>
              <a:rPr lang="en-US" sz="4400" b="1" dirty="0">
                <a:solidFill>
                  <a:schemeClr val="accent6"/>
                </a:solidFill>
                <a:latin typeface="Cambria" pitchFamily="34" charset="0"/>
                <a:ea typeface="Cambria" pitchFamily="34" charset="-122"/>
                <a:cs typeface="Cambria" pitchFamily="34" charset="-120"/>
              </a:rPr>
              <a:t>12</a:t>
            </a:r>
            <a:endParaRPr lang="en-US" sz="4400" dirty="0"/>
          </a:p>
        </p:txBody>
      </p:sp>
      <p:sp>
        <p:nvSpPr>
          <p:cNvPr id="7" name="stat-label-0"/>
          <p:cNvSpPr txBox="1"/>
          <p:nvPr/>
        </p:nvSpPr>
        <p:spPr>
          <a:xfrm>
            <a:off x="548640" y="5623560"/>
            <a:ext cx="2194560" cy="320040"/>
          </a:xfrm>
          <a:prstGeom prst="rect">
            <a:avLst/>
          </a:prstGeom>
          <a:noFill/>
          <a:ln/>
        </p:spPr>
        <p:txBody>
          <a:bodyPr wrap="square" lIns="0" tIns="0" rIns="0" bIns="0" rtlCol="0" anchor="ctr"/>
          <a:lstStyle/>
          <a:p>
            <a:pPr indent="0" marL="0">
              <a:buNone/>
            </a:pPr>
            <a:r>
              <a:rPr lang="en-US" sz="1300" dirty="0">
                <a:solidFill>
                  <a:schemeClr val="accent5"/>
                </a:solidFill>
              </a:rPr>
              <a:t>chapters</a:t>
            </a:r>
            <a:endParaRPr lang="en-US" sz="1300" dirty="0"/>
          </a:p>
        </p:txBody>
      </p:sp>
      <p:sp>
        <p:nvSpPr>
          <p:cNvPr id="8" name="stat-1"/>
          <p:cNvSpPr txBox="1"/>
          <p:nvPr/>
        </p:nvSpPr>
        <p:spPr>
          <a:xfrm>
            <a:off x="2926080" y="4892040"/>
            <a:ext cx="2194560" cy="731520"/>
          </a:xfrm>
          <a:prstGeom prst="rect">
            <a:avLst/>
          </a:prstGeom>
          <a:noFill/>
          <a:ln/>
        </p:spPr>
        <p:txBody>
          <a:bodyPr wrap="square" lIns="0" tIns="0" rIns="0" bIns="0" rtlCol="0" anchor="ctr"/>
          <a:lstStyle/>
          <a:p>
            <a:pPr indent="0" marL="0">
              <a:buNone/>
            </a:pPr>
            <a:r>
              <a:rPr lang="en-US" sz="4400" b="1" dirty="0">
                <a:solidFill>
                  <a:schemeClr val="accent6"/>
                </a:solidFill>
                <a:latin typeface="Cambria" pitchFamily="34" charset="0"/>
                <a:ea typeface="Cambria" pitchFamily="34" charset="-122"/>
                <a:cs typeface="Cambria" pitchFamily="34" charset="-120"/>
              </a:rPr>
              <a:t>4</a:t>
            </a:r>
            <a:endParaRPr lang="en-US" sz="4400" dirty="0"/>
          </a:p>
        </p:txBody>
      </p:sp>
      <p:sp>
        <p:nvSpPr>
          <p:cNvPr id="9" name="stat-label-1"/>
          <p:cNvSpPr txBox="1"/>
          <p:nvPr/>
        </p:nvSpPr>
        <p:spPr>
          <a:xfrm>
            <a:off x="2926080" y="5623560"/>
            <a:ext cx="2194560" cy="320040"/>
          </a:xfrm>
          <a:prstGeom prst="rect">
            <a:avLst/>
          </a:prstGeom>
          <a:noFill/>
          <a:ln/>
        </p:spPr>
        <p:txBody>
          <a:bodyPr wrap="square" lIns="0" tIns="0" rIns="0" bIns="0" rtlCol="0" anchor="ctr"/>
          <a:lstStyle/>
          <a:p>
            <a:pPr indent="0" marL="0">
              <a:buNone/>
            </a:pPr>
            <a:r>
              <a:rPr lang="en-US" sz="1300" dirty="0">
                <a:solidFill>
                  <a:schemeClr val="accent5"/>
                </a:solidFill>
              </a:rPr>
              <a:t>Bible Companion</a:t>
            </a:r>
            <a:endParaRPr lang="en-US" sz="1300" dirty="0"/>
          </a:p>
        </p:txBody>
      </p:sp>
      <p:sp>
        <p:nvSpPr>
          <p:cNvPr id="10" name="stat-2"/>
          <p:cNvSpPr txBox="1"/>
          <p:nvPr/>
        </p:nvSpPr>
        <p:spPr>
          <a:xfrm>
            <a:off x="5303520" y="4892040"/>
            <a:ext cx="2194560" cy="731520"/>
          </a:xfrm>
          <a:prstGeom prst="rect">
            <a:avLst/>
          </a:prstGeom>
          <a:noFill/>
          <a:ln/>
        </p:spPr>
        <p:txBody>
          <a:bodyPr wrap="square" lIns="0" tIns="0" rIns="0" bIns="0" rtlCol="0" anchor="ctr"/>
          <a:lstStyle/>
          <a:p>
            <a:pPr indent="0" marL="0">
              <a:buNone/>
            </a:pPr>
            <a:r>
              <a:rPr lang="en-US" sz="4400" b="1" dirty="0">
                <a:solidFill>
                  <a:schemeClr val="accent6"/>
                </a:solidFill>
                <a:latin typeface="Cambria" pitchFamily="34" charset="0"/>
                <a:ea typeface="Cambria" pitchFamily="34" charset="-122"/>
                <a:cs typeface="Cambria" pitchFamily="34" charset="-120"/>
              </a:rPr>
              <a:t>8</a:t>
            </a:r>
            <a:endParaRPr lang="en-US" sz="4400" dirty="0"/>
          </a:p>
        </p:txBody>
      </p:sp>
      <p:sp>
        <p:nvSpPr>
          <p:cNvPr id="11" name="stat-label-2"/>
          <p:cNvSpPr txBox="1"/>
          <p:nvPr/>
        </p:nvSpPr>
        <p:spPr>
          <a:xfrm>
            <a:off x="5303520" y="5623560"/>
            <a:ext cx="2194560" cy="320040"/>
          </a:xfrm>
          <a:prstGeom prst="rect">
            <a:avLst/>
          </a:prstGeom>
          <a:noFill/>
          <a:ln/>
        </p:spPr>
        <p:txBody>
          <a:bodyPr wrap="square" lIns="0" tIns="0" rIns="0" bIns="0" rtlCol="0" anchor="ctr"/>
          <a:lstStyle/>
          <a:p>
            <a:pPr indent="0" marL="0">
              <a:buNone/>
            </a:pPr>
            <a:r>
              <a:rPr lang="en-US" sz="1300" dirty="0">
                <a:solidFill>
                  <a:schemeClr val="accent5"/>
                </a:solidFill>
              </a:rPr>
              <a:t>Daily Chapter Bible</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ABOUT THIS REVIEW</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About This Daily Review</a:t>
            </a:r>
            <a:endParaRPr lang="en-US" sz="3200" dirty="0"/>
          </a:p>
        </p:txBody>
      </p:sp>
      <p:sp>
        <p:nvSpPr>
          <p:cNvPr id="4" name="about-card"/>
          <p:cNvSpPr/>
          <p:nvPr/>
        </p:nvSpPr>
        <p:spPr>
          <a:xfrm>
            <a:off x="548640" y="1508760"/>
            <a:ext cx="7848295" cy="4617720"/>
          </a:xfrm>
          <a:prstGeom prst="roundRect">
            <a:avLst>
              <a:gd name="adj" fmla="val 1980"/>
            </a:avLst>
          </a:prstGeom>
          <a:solidFill>
            <a:schemeClr val="bg2"/>
          </a:solidFill>
          <a:ln/>
        </p:spPr>
      </p:sp>
      <p:sp>
        <p:nvSpPr>
          <p:cNvPr id="5" name="icon-bg-info"/>
          <p:cNvSpPr/>
          <p:nvPr/>
        </p:nvSpPr>
        <p:spPr>
          <a:xfrm>
            <a:off x="822960" y="1737360"/>
            <a:ext cx="438912" cy="438912"/>
          </a:xfrm>
          <a:prstGeom prst="ellipse">
            <a:avLst/>
          </a:prstGeom>
          <a:solidFill>
            <a:schemeClr val="accent1"/>
          </a:solidFill>
          <a:ln/>
        </p:spPr>
      </p:sp>
      <p:pic>
        <p:nvPicPr>
          <p:cNvPr id="6" name="icon-info" descr="info">    </p:cNvPr>
          <p:cNvPicPr>
            <a:picLocks noChangeAspect="1"/>
          </p:cNvPicPr>
          <p:nvPr/>
        </p:nvPicPr>
        <p:blipFill>
          <a:blip r:embed="rId1"/>
          <a:stretch>
            <a:fillRect/>
          </a:stretch>
        </p:blipFill>
        <p:spPr>
          <a:xfrm>
            <a:off x="921715" y="1836115"/>
            <a:ext cx="241402" cy="241402"/>
          </a:xfrm>
          <a:prstGeom prst="rect">
            <a:avLst/>
          </a:prstGeom>
        </p:spPr>
      </p:pic>
      <p:pic>
        <p:nvPicPr>
          <p:cNvPr id="7" name="about-logo-0" descr="Bible Companion logo">    </p:cNvPr>
          <p:cNvPicPr>
            <a:picLocks noChangeAspect="1"/>
          </p:cNvPicPr>
          <p:nvPr/>
        </p:nvPicPr>
        <p:blipFill>
          <a:blip r:embed="rId2"/>
          <a:stretch>
            <a:fillRect/>
          </a:stretch>
        </p:blipFill>
        <p:spPr>
          <a:xfrm>
            <a:off x="8671255" y="1783080"/>
            <a:ext cx="1371600" cy="2057400"/>
          </a:xfrm>
          <a:prstGeom prst="rect">
            <a:avLst/>
          </a:prstGeom>
        </p:spPr>
      </p:pic>
      <p:pic>
        <p:nvPicPr>
          <p:cNvPr id="8" name="about-logo-1" descr="The Daily Chapter Bible logo">    </p:cNvPr>
          <p:cNvPicPr>
            <a:picLocks noChangeAspect="1"/>
          </p:cNvPicPr>
          <p:nvPr/>
        </p:nvPicPr>
        <p:blipFill>
          <a:blip r:embed="rId3"/>
          <a:stretch>
            <a:fillRect/>
          </a:stretch>
        </p:blipFill>
        <p:spPr>
          <a:xfrm>
            <a:off x="10180015" y="1783080"/>
            <a:ext cx="1371600" cy="2057400"/>
          </a:xfrm>
          <a:prstGeom prst="rect">
            <a:avLst/>
          </a:prstGeom>
        </p:spPr>
      </p:pic>
      <p:sp>
        <p:nvSpPr>
          <p:cNvPr id="9" name="about-logo-caption"/>
          <p:cNvSpPr txBox="1"/>
          <p:nvPr/>
        </p:nvSpPr>
        <p:spPr>
          <a:xfrm>
            <a:off x="8671255" y="4023360"/>
            <a:ext cx="2880360" cy="731520"/>
          </a:xfrm>
          <a:prstGeom prst="rect">
            <a:avLst/>
          </a:prstGeom>
          <a:noFill/>
          <a:ln/>
        </p:spPr>
        <p:txBody>
          <a:bodyPr wrap="square" lIns="0" tIns="0" rIns="0" bIns="0" rtlCol="0" anchor="t"/>
          <a:lstStyle/>
          <a:p>
            <a:pPr indent="0" marL="0">
              <a:buNone/>
            </a:pPr>
            <a:r>
              <a:rPr lang="en-US" sz="1300" i="1" dirty="0">
                <a:solidFill>
                  <a:schemeClr val="accent4"/>
                </a:solidFill>
              </a:rPr>
              <a:t>Bible Companion (BC) and Daily Chapter Bible (DCB), from Memorize-the-Bible.com</a:t>
            </a:r>
            <a:endParaRPr lang="en-US" sz="1300" dirty="0"/>
          </a:p>
        </p:txBody>
      </p:sp>
      <p:sp>
        <p:nvSpPr>
          <p:cNvPr id="10" name="about-text"/>
          <p:cNvSpPr txBox="1"/>
          <p:nvPr/>
        </p:nvSpPr>
        <p:spPr>
          <a:xfrm>
            <a:off x="1463040" y="1737360"/>
            <a:ext cx="6659575" cy="4206240"/>
          </a:xfrm>
          <a:prstGeom prst="rect">
            <a:avLst/>
          </a:prstGeom>
          <a:noFill/>
          <a:ln/>
        </p:spPr>
        <p:txBody>
          <a:bodyPr wrap="square" lIns="0" tIns="0" rIns="0" bIns="0" rtlCol="0" anchor="t"/>
          <a:lstStyle/>
          <a:p>
            <a:pPr indent="0" marL="0">
              <a:spcAft>
                <a:spcPts val="1200"/>
              </a:spcAft>
              <a:buNone/>
            </a:pPr>
            <a:r>
              <a:rPr lang="en-US" sz="1400" b="1" dirty="0">
                <a:solidFill>
                  <a:schemeClr val="accent1"/>
                </a:solidFill>
              </a:rPr>
              <a:t>About this daily review. </a:t>
            </a:r>
            <a:pPr indent="0" marL="0">
              <a:spcAft>
                <a:spcPts val="1200"/>
              </a:spcAft>
              <a:buNone/>
            </a:pPr>
            <a:r>
              <a:rPr lang="en-US" sz="1400" dirty="0">
                <a:solidFill>
                  <a:schemeClr val="tx1"/>
                </a:solidFill>
              </a:rPr>
              <a:t>This daily study review was prepared by Grok Bot, an AI study assistant, under the direction of Dean Brown, founder of Memorize-the-Bible.com, a website currently under construction. It draws on Grok Bot's own research done under Dean's direction, on materials Dean has developed over several years of prior study, and on ongoing research as the website is prepared for its formal launch. This PowerPoint version was then built from Grok Bot's review by Claude, an AI assistant made by Anthropic, also working under Dean's direction.</a:t>
            </a:r>
            <a:endParaRPr lang="en-US" sz="1400" dirty="0"/>
          </a:p>
          <a:p>
            <a:pPr indent="0" marL="0">
              <a:spcAft>
                <a:spcPts val="1200"/>
              </a:spcAft>
              <a:buNone/>
            </a:pPr>
            <a:r>
              <a:rPr lang="en-US" sz="1400" dirty="0">
                <a:solidFill>
                  <a:schemeClr val="tx1"/>
                </a:solidFill>
              </a:rPr>
              <a:t>Each review covers the day's chapters from two reading plans, Bible Companion (BC) and Daily Chapter Bible (DCB). The chapter summaries in Section 1 come from prototype "medium-length" summaries. Dean plans to develop shorter and longer versions of these summaries in the near future. Because these prototypes are tied to other related projects Dean is working on, they sometimes use abbreviations, labels, or cross-references (for example, "BC OT1," "DCB 3 of 8," "Dean 30," or "Dean 480") that may not yet make sense to all readers. These will be explained, removed, or revised as the project develops.</a:t>
            </a:r>
            <a:endParaRPr lang="en-US" sz="1400" dirty="0"/>
          </a:p>
          <a:p>
            <a:pPr indent="0" marL="0">
              <a:spcAft>
                <a:spcPts val="1200"/>
              </a:spcAft>
              <a:buNone/>
            </a:pPr>
            <a:r>
              <a:rPr lang="en-US" sz="1400" dirty="0">
                <a:solidFill>
                  <a:schemeClr val="tx1"/>
                </a:solidFill>
              </a:rPr>
              <a:t>You may freely download, modify, and use this review as you see fit, but you must not sell it in any form, and you must keep this note in full at the beginning of any copy you share.</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CONTENTS  ·  4 BC + 8 DCB  ·  CLICK ANY CHAPTER TO JUMP TO IT</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Today's Chapters at a Glance</a:t>
            </a:r>
            <a:endParaRPr lang="en-US" sz="3200" dirty="0"/>
          </a:p>
        </p:txBody>
      </p:sp>
      <p:sp>
        <p:nvSpPr>
          <p:cNvPr id="4" name="band-bc"/>
          <p:cNvSpPr txBox="1"/>
          <p:nvPr/>
        </p:nvSpPr>
        <p:spPr>
          <a:xfrm>
            <a:off x="548640" y="1444752"/>
            <a:ext cx="5486400" cy="256032"/>
          </a:xfrm>
          <a:prstGeom prst="rect">
            <a:avLst/>
          </a:prstGeom>
          <a:noFill/>
          <a:ln/>
        </p:spPr>
        <p:txBody>
          <a:bodyPr wrap="square" lIns="0" tIns="0" rIns="0" bIns="0" rtlCol="0" anchor="ctr"/>
          <a:lstStyle/>
          <a:p>
            <a:pPr indent="0" marL="0">
              <a:buNone/>
            </a:pPr>
            <a:r>
              <a:rPr lang="en-US" sz="1200" b="1" spc="100" kern="0" dirty="0">
                <a:solidFill>
                  <a:schemeClr val="accent2"/>
                </a:solidFill>
              </a:rPr>
              <a:t>BIBLE COMPANION (BC)</a:t>
            </a:r>
            <a:pPr indent="0" marL="0">
              <a:buNone/>
            </a:pPr>
            <a:r>
              <a:rPr lang="en-US" sz="1200" spc="100" kern="0" dirty="0">
                <a:solidFill>
                  <a:schemeClr val="accent4"/>
                </a:solidFill>
              </a:rPr>
              <a:t>   4 chapters</a:t>
            </a:r>
            <a:endParaRPr lang="en-US" sz="1200" dirty="0"/>
          </a:p>
        </p:txBody>
      </p:sp>
      <p:sp>
        <p:nvSpPr>
          <p:cNvPr id="5" name="card-bc-0"/>
          <p:cNvSpPr/>
          <p:nvPr/>
        </p:nvSpPr>
        <p:spPr>
          <a:xfrm>
            <a:off x="548640" y="1737360"/>
            <a:ext cx="2650160" cy="1207008"/>
          </a:xfrm>
          <a:prstGeom prst="roundRect">
            <a:avLst>
              <a:gd name="adj" fmla="val 7576"/>
            </a:avLst>
          </a:prstGeom>
          <a:solidFill>
            <a:schemeClr val="bg2"/>
          </a:solidFill>
          <a:ln/>
        </p:spPr>
      </p:sp>
      <p:sp>
        <p:nvSpPr>
          <p:cNvPr id="6" name="pill-bc-0"/>
          <p:cNvSpPr/>
          <p:nvPr/>
        </p:nvSpPr>
        <p:spPr>
          <a:xfrm>
            <a:off x="731520" y="1865376"/>
            <a:ext cx="1024128" cy="256032"/>
          </a:xfrm>
          <a:prstGeom prst="roundRect">
            <a:avLst>
              <a:gd name="adj" fmla="val 50000"/>
            </a:avLst>
          </a:prstGeom>
          <a:solidFill>
            <a:schemeClr val="accent2"/>
          </a:solidFill>
          <a:ln/>
        </p:spPr>
      </p:sp>
      <p:sp>
        <p:nvSpPr>
          <p:cNvPr id="7" name="tag-bc-0"/>
          <p:cNvSpPr txBox="1"/>
          <p:nvPr/>
        </p:nvSpPr>
        <p:spPr>
          <a:xfrm>
            <a:off x="731520"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OT1</a:t>
            </a:r>
            <a:endParaRPr lang="en-US" sz="1050" dirty="0"/>
          </a:p>
        </p:txBody>
      </p:sp>
      <p:sp>
        <p:nvSpPr>
          <p:cNvPr id="8" name="ref-bc-0"/>
          <p:cNvSpPr txBox="1"/>
          <p:nvPr/>
        </p:nvSpPr>
        <p:spPr>
          <a:xfrm>
            <a:off x="731520"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7" action="ppaction://hlinksldjump" tooltip="Go to 2 Chronicles 34 (slide 5)">
                  <a:extLst>
                    <a:ext uri="{A12FA001-AC4F-418D-AE19-62706E023703}">
                      <ahyp:hlinkClr xmlns:ahyp="http://schemas.microsoft.com/office/drawing/2018/hyperlinkcolor" val="tx"/>
                    </a:ext>
                  </a:extLst>
                </a:hlinkClick>
              </a:rPr>
              <a:t>2 Chronicles 34</a:t>
            </a:r>
            <a:endParaRPr lang="en-US" sz="1800" dirty="0"/>
          </a:p>
        </p:txBody>
      </p:sp>
      <p:sp>
        <p:nvSpPr>
          <p:cNvPr id="9" name="date-bc-0"/>
          <p:cNvSpPr txBox="1"/>
          <p:nvPr/>
        </p:nvSpPr>
        <p:spPr>
          <a:xfrm>
            <a:off x="1847088"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622 BC</a:t>
            </a:r>
            <a:endParaRPr lang="en-US" sz="1100" dirty="0"/>
          </a:p>
        </p:txBody>
      </p:sp>
      <p:sp>
        <p:nvSpPr>
          <p:cNvPr id="10" name="title-bc-0"/>
          <p:cNvSpPr txBox="1"/>
          <p:nvPr/>
        </p:nvSpPr>
        <p:spPr>
          <a:xfrm>
            <a:off x="731520"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Josiah; Hilkiah; (R)</a:t>
            </a:r>
            <a:endParaRPr lang="en-US" sz="1300" dirty="0"/>
          </a:p>
        </p:txBody>
      </p:sp>
      <p:sp>
        <p:nvSpPr>
          <p:cNvPr id="11" name="link-bc-0">
            <a:hlinkClick r:id="rId27" tooltip="Go to 2 Chronicles 34 (slide 5)" action="ppaction://hlinksldjump"/>
          </p:cNvPr>
          <p:cNvSpPr txBox="1"/>
          <p:nvPr/>
        </p:nvSpPr>
        <p:spPr>
          <a:xfrm>
            <a:off x="548640" y="1737360"/>
            <a:ext cx="2650160" cy="1207008"/>
          </a:xfrm>
          <a:prstGeom prst="rect">
            <a:avLst/>
          </a:prstGeom>
          <a:noFill/>
          <a:ln/>
        </p:spPr>
        <p:txBody>
          <a:bodyPr wrap="square" lIns="0" tIns="0" rIns="0" bIns="0" rtlCol="0" anchor="ctr"/>
          <a:lstStyle/>
          <a:p>
            <a:pPr indent="0" marL="0">
              <a:buNone/>
            </a:pPr>
            <a:endParaRPr lang="en-US" dirty="0"/>
          </a:p>
        </p:txBody>
      </p:sp>
      <p:sp>
        <p:nvSpPr>
          <p:cNvPr id="12" name="card-bc-1"/>
          <p:cNvSpPr/>
          <p:nvPr/>
        </p:nvSpPr>
        <p:spPr>
          <a:xfrm>
            <a:off x="3363392" y="1737360"/>
            <a:ext cx="2650160" cy="1207008"/>
          </a:xfrm>
          <a:prstGeom prst="roundRect">
            <a:avLst>
              <a:gd name="adj" fmla="val 7576"/>
            </a:avLst>
          </a:prstGeom>
          <a:solidFill>
            <a:schemeClr val="bg2"/>
          </a:solidFill>
          <a:ln/>
        </p:spPr>
      </p:sp>
      <p:sp>
        <p:nvSpPr>
          <p:cNvPr id="13" name="pill-bc-1"/>
          <p:cNvSpPr/>
          <p:nvPr/>
        </p:nvSpPr>
        <p:spPr>
          <a:xfrm>
            <a:off x="3546272" y="1865376"/>
            <a:ext cx="1024128" cy="256032"/>
          </a:xfrm>
          <a:prstGeom prst="roundRect">
            <a:avLst>
              <a:gd name="adj" fmla="val 50000"/>
            </a:avLst>
          </a:prstGeom>
          <a:solidFill>
            <a:schemeClr val="accent2"/>
          </a:solidFill>
          <a:ln/>
        </p:spPr>
      </p:sp>
      <p:sp>
        <p:nvSpPr>
          <p:cNvPr id="14" name="tag-bc-1"/>
          <p:cNvSpPr txBox="1"/>
          <p:nvPr/>
        </p:nvSpPr>
        <p:spPr>
          <a:xfrm>
            <a:off x="3546272"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OT2</a:t>
            </a:r>
            <a:endParaRPr lang="en-US" sz="1050" dirty="0"/>
          </a:p>
        </p:txBody>
      </p:sp>
      <p:sp>
        <p:nvSpPr>
          <p:cNvPr id="15" name="ref-bc-1"/>
          <p:cNvSpPr txBox="1"/>
          <p:nvPr/>
        </p:nvSpPr>
        <p:spPr>
          <a:xfrm>
            <a:off x="3546272"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8" action="ppaction://hlinksldjump" tooltip="Go to Hosea 2 (slide 16)">
                  <a:extLst>
                    <a:ext uri="{A12FA001-AC4F-418D-AE19-62706E023703}">
                      <ahyp:hlinkClr xmlns:ahyp="http://schemas.microsoft.com/office/drawing/2018/hyperlinkcolor" val="tx"/>
                    </a:ext>
                  </a:extLst>
                </a:hlinkClick>
              </a:rPr>
              <a:t>Hosea 2</a:t>
            </a:r>
            <a:endParaRPr lang="en-US" sz="1800" dirty="0"/>
          </a:p>
        </p:txBody>
      </p:sp>
      <p:sp>
        <p:nvSpPr>
          <p:cNvPr id="16" name="date-bc-1"/>
          <p:cNvSpPr txBox="1"/>
          <p:nvPr/>
        </p:nvSpPr>
        <p:spPr>
          <a:xfrm>
            <a:off x="4661840"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Undated</a:t>
            </a:r>
            <a:endParaRPr lang="en-US" sz="1100" dirty="0"/>
          </a:p>
        </p:txBody>
      </p:sp>
      <p:sp>
        <p:nvSpPr>
          <p:cNvPr id="17" name="title-bc-1"/>
          <p:cNvSpPr txBox="1"/>
          <p:nvPr/>
        </p:nvSpPr>
        <p:spPr>
          <a:xfrm>
            <a:off x="3546272"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Ammi, Ruhamah</a:t>
            </a:r>
            <a:endParaRPr lang="en-US" sz="1300" dirty="0"/>
          </a:p>
        </p:txBody>
      </p:sp>
      <p:sp>
        <p:nvSpPr>
          <p:cNvPr id="18" name="link-bc-1">
            <a:hlinkClick r:id="rId28" tooltip="Go to Hosea 2 (slide 16)" action="ppaction://hlinksldjump"/>
          </p:cNvPr>
          <p:cNvSpPr txBox="1"/>
          <p:nvPr/>
        </p:nvSpPr>
        <p:spPr>
          <a:xfrm>
            <a:off x="3363392" y="1737360"/>
            <a:ext cx="2650160" cy="1207008"/>
          </a:xfrm>
          <a:prstGeom prst="rect">
            <a:avLst/>
          </a:prstGeom>
          <a:noFill/>
          <a:ln/>
        </p:spPr>
        <p:txBody>
          <a:bodyPr wrap="square" lIns="0" tIns="0" rIns="0" bIns="0" rtlCol="0" anchor="ctr"/>
          <a:lstStyle/>
          <a:p>
            <a:pPr indent="0" marL="0">
              <a:buNone/>
            </a:pPr>
            <a:endParaRPr lang="en-US" dirty="0"/>
          </a:p>
        </p:txBody>
      </p:sp>
      <p:sp>
        <p:nvSpPr>
          <p:cNvPr id="19" name="card-bc-2"/>
          <p:cNvSpPr/>
          <p:nvPr/>
        </p:nvSpPr>
        <p:spPr>
          <a:xfrm>
            <a:off x="6178144" y="1737360"/>
            <a:ext cx="2650160" cy="1207008"/>
          </a:xfrm>
          <a:prstGeom prst="roundRect">
            <a:avLst>
              <a:gd name="adj" fmla="val 7576"/>
            </a:avLst>
          </a:prstGeom>
          <a:solidFill>
            <a:schemeClr val="bg2"/>
          </a:solidFill>
          <a:ln/>
        </p:spPr>
      </p:sp>
      <p:sp>
        <p:nvSpPr>
          <p:cNvPr id="20" name="pill-bc-2"/>
          <p:cNvSpPr/>
          <p:nvPr/>
        </p:nvSpPr>
        <p:spPr>
          <a:xfrm>
            <a:off x="6361024" y="1865376"/>
            <a:ext cx="1024128" cy="256032"/>
          </a:xfrm>
          <a:prstGeom prst="roundRect">
            <a:avLst>
              <a:gd name="adj" fmla="val 50000"/>
            </a:avLst>
          </a:prstGeom>
          <a:solidFill>
            <a:schemeClr val="accent2"/>
          </a:solidFill>
          <a:ln/>
        </p:spPr>
      </p:sp>
      <p:sp>
        <p:nvSpPr>
          <p:cNvPr id="21" name="tag-bc-2"/>
          <p:cNvSpPr txBox="1"/>
          <p:nvPr/>
        </p:nvSpPr>
        <p:spPr>
          <a:xfrm>
            <a:off x="6361024"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NT</a:t>
            </a:r>
            <a:endParaRPr lang="en-US" sz="1050" dirty="0"/>
          </a:p>
        </p:txBody>
      </p:sp>
      <p:sp>
        <p:nvSpPr>
          <p:cNvPr id="22" name="ref-bc-2"/>
          <p:cNvSpPr txBox="1"/>
          <p:nvPr/>
        </p:nvSpPr>
        <p:spPr>
          <a:xfrm>
            <a:off x="6361024"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9" action="ppaction://hlinksldjump" tooltip="Go to Acts 16 (slide 25)">
                  <a:extLst>
                    <a:ext uri="{A12FA001-AC4F-418D-AE19-62706E023703}">
                      <ahyp:hlinkClr xmlns:ahyp="http://schemas.microsoft.com/office/drawing/2018/hyperlinkcolor" val="tx"/>
                    </a:ext>
                  </a:extLst>
                </a:hlinkClick>
              </a:rPr>
              <a:t>Acts 16</a:t>
            </a:r>
            <a:endParaRPr lang="en-US" sz="1800" dirty="0"/>
          </a:p>
        </p:txBody>
      </p:sp>
      <p:sp>
        <p:nvSpPr>
          <p:cNvPr id="23" name="date-bc-2"/>
          <p:cNvSpPr txBox="1"/>
          <p:nvPr/>
        </p:nvSpPr>
        <p:spPr>
          <a:xfrm>
            <a:off x="7476592"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AD 49–50</a:t>
            </a:r>
            <a:endParaRPr lang="en-US" sz="1100" dirty="0"/>
          </a:p>
        </p:txBody>
      </p:sp>
      <p:sp>
        <p:nvSpPr>
          <p:cNvPr id="24" name="title-bc-2"/>
          <p:cNvSpPr txBox="1"/>
          <p:nvPr/>
        </p:nvSpPr>
        <p:spPr>
          <a:xfrm>
            <a:off x="6361024"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2nd: Gal, Troas, Philippi</a:t>
            </a:r>
            <a:endParaRPr lang="en-US" sz="1300" dirty="0"/>
          </a:p>
        </p:txBody>
      </p:sp>
      <p:sp>
        <p:nvSpPr>
          <p:cNvPr id="25" name="link-bc-2">
            <a:hlinkClick r:id="rId29" tooltip="Go to Acts 16 (slide 25)" action="ppaction://hlinksldjump"/>
          </p:cNvPr>
          <p:cNvSpPr txBox="1"/>
          <p:nvPr/>
        </p:nvSpPr>
        <p:spPr>
          <a:xfrm>
            <a:off x="6178144" y="1737360"/>
            <a:ext cx="2650160" cy="1207008"/>
          </a:xfrm>
          <a:prstGeom prst="rect">
            <a:avLst/>
          </a:prstGeom>
          <a:noFill/>
          <a:ln/>
        </p:spPr>
        <p:txBody>
          <a:bodyPr wrap="square" lIns="0" tIns="0" rIns="0" bIns="0" rtlCol="0" anchor="ctr"/>
          <a:lstStyle/>
          <a:p>
            <a:pPr indent="0" marL="0">
              <a:buNone/>
            </a:pPr>
            <a:endParaRPr lang="en-US" dirty="0"/>
          </a:p>
        </p:txBody>
      </p:sp>
      <p:sp>
        <p:nvSpPr>
          <p:cNvPr id="26" name="card-bc-3"/>
          <p:cNvSpPr/>
          <p:nvPr/>
        </p:nvSpPr>
        <p:spPr>
          <a:xfrm>
            <a:off x="8992895" y="1737360"/>
            <a:ext cx="2650160" cy="1207008"/>
          </a:xfrm>
          <a:prstGeom prst="roundRect">
            <a:avLst>
              <a:gd name="adj" fmla="val 7576"/>
            </a:avLst>
          </a:prstGeom>
          <a:solidFill>
            <a:schemeClr val="bg2"/>
          </a:solidFill>
          <a:ln/>
        </p:spPr>
      </p:sp>
      <p:sp>
        <p:nvSpPr>
          <p:cNvPr id="27" name="pill-bc-3"/>
          <p:cNvSpPr/>
          <p:nvPr/>
        </p:nvSpPr>
        <p:spPr>
          <a:xfrm>
            <a:off x="9175775" y="1865376"/>
            <a:ext cx="1024128" cy="256032"/>
          </a:xfrm>
          <a:prstGeom prst="roundRect">
            <a:avLst>
              <a:gd name="adj" fmla="val 50000"/>
            </a:avLst>
          </a:prstGeom>
          <a:solidFill>
            <a:schemeClr val="accent2"/>
          </a:solidFill>
          <a:ln/>
        </p:spPr>
      </p:sp>
      <p:sp>
        <p:nvSpPr>
          <p:cNvPr id="28" name="tag-bc-3"/>
          <p:cNvSpPr txBox="1"/>
          <p:nvPr/>
        </p:nvSpPr>
        <p:spPr>
          <a:xfrm>
            <a:off x="9175775"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NT</a:t>
            </a:r>
            <a:endParaRPr lang="en-US" sz="1050" dirty="0"/>
          </a:p>
        </p:txBody>
      </p:sp>
      <p:sp>
        <p:nvSpPr>
          <p:cNvPr id="29" name="ref-bc-3"/>
          <p:cNvSpPr txBox="1"/>
          <p:nvPr/>
        </p:nvSpPr>
        <p:spPr>
          <a:xfrm>
            <a:off x="9175775"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0" action="ppaction://hlinksldjump" tooltip="Go to Acts 17 (slide 36)">
                  <a:extLst>
                    <a:ext uri="{A12FA001-AC4F-418D-AE19-62706E023703}">
                      <ahyp:hlinkClr xmlns:ahyp="http://schemas.microsoft.com/office/drawing/2018/hyperlinkcolor" val="tx"/>
                    </a:ext>
                  </a:extLst>
                </a:hlinkClick>
              </a:rPr>
              <a:t>Acts 17</a:t>
            </a:r>
            <a:endParaRPr lang="en-US" sz="1800" dirty="0"/>
          </a:p>
        </p:txBody>
      </p:sp>
      <p:sp>
        <p:nvSpPr>
          <p:cNvPr id="30" name="date-bc-3"/>
          <p:cNvSpPr txBox="1"/>
          <p:nvPr/>
        </p:nvSpPr>
        <p:spPr>
          <a:xfrm>
            <a:off x="10291343"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AD 50</a:t>
            </a:r>
            <a:endParaRPr lang="en-US" sz="1100" dirty="0"/>
          </a:p>
        </p:txBody>
      </p:sp>
      <p:sp>
        <p:nvSpPr>
          <p:cNvPr id="31" name="title-bc-3"/>
          <p:cNvSpPr txBox="1"/>
          <p:nvPr/>
        </p:nvSpPr>
        <p:spPr>
          <a:xfrm>
            <a:off x="9175775"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2nd: Thess, Berea, Athens</a:t>
            </a:r>
            <a:endParaRPr lang="en-US" sz="1300" dirty="0"/>
          </a:p>
        </p:txBody>
      </p:sp>
      <p:sp>
        <p:nvSpPr>
          <p:cNvPr id="32" name="link-bc-3">
            <a:hlinkClick r:id="rId30" tooltip="Go to Acts 17 (slide 36)" action="ppaction://hlinksldjump"/>
          </p:cNvPr>
          <p:cNvSpPr txBox="1"/>
          <p:nvPr/>
        </p:nvSpPr>
        <p:spPr>
          <a:xfrm>
            <a:off x="8992895" y="1737360"/>
            <a:ext cx="2650160" cy="1207008"/>
          </a:xfrm>
          <a:prstGeom prst="rect">
            <a:avLst/>
          </a:prstGeom>
          <a:noFill/>
          <a:ln/>
        </p:spPr>
        <p:txBody>
          <a:bodyPr wrap="square" lIns="0" tIns="0" rIns="0" bIns="0" rtlCol="0" anchor="ctr"/>
          <a:lstStyle/>
          <a:p>
            <a:pPr indent="0" marL="0">
              <a:buNone/>
            </a:pPr>
            <a:endParaRPr lang="en-US" dirty="0"/>
          </a:p>
        </p:txBody>
      </p:sp>
      <p:sp>
        <p:nvSpPr>
          <p:cNvPr id="33" name="band-dcb"/>
          <p:cNvSpPr txBox="1"/>
          <p:nvPr/>
        </p:nvSpPr>
        <p:spPr>
          <a:xfrm>
            <a:off x="548640" y="3090672"/>
            <a:ext cx="5486400" cy="256032"/>
          </a:xfrm>
          <a:prstGeom prst="rect">
            <a:avLst/>
          </a:prstGeom>
          <a:noFill/>
          <a:ln/>
        </p:spPr>
        <p:txBody>
          <a:bodyPr wrap="square" lIns="0" tIns="0" rIns="0" bIns="0" rtlCol="0" anchor="ctr"/>
          <a:lstStyle/>
          <a:p>
            <a:pPr indent="0" marL="0">
              <a:buNone/>
            </a:pPr>
            <a:r>
              <a:rPr lang="en-US" sz="1200" b="1" spc="100" kern="0" dirty="0">
                <a:solidFill>
                  <a:schemeClr val="accent3"/>
                </a:solidFill>
              </a:rPr>
              <a:t>DAILY CHAPTER BIBLE (DCB)</a:t>
            </a:r>
            <a:pPr indent="0" marL="0">
              <a:buNone/>
            </a:pPr>
            <a:r>
              <a:rPr lang="en-US" sz="1200" spc="100" kern="0" dirty="0">
                <a:solidFill>
                  <a:schemeClr val="accent4"/>
                </a:solidFill>
              </a:rPr>
              <a:t>   8 chapters</a:t>
            </a:r>
            <a:endParaRPr lang="en-US" sz="1200" dirty="0"/>
          </a:p>
        </p:txBody>
      </p:sp>
      <p:sp>
        <p:nvSpPr>
          <p:cNvPr id="34" name="card-dcb-0"/>
          <p:cNvSpPr/>
          <p:nvPr/>
        </p:nvSpPr>
        <p:spPr>
          <a:xfrm>
            <a:off x="548640" y="3383280"/>
            <a:ext cx="2650160" cy="1207008"/>
          </a:xfrm>
          <a:prstGeom prst="roundRect">
            <a:avLst>
              <a:gd name="adj" fmla="val 7576"/>
            </a:avLst>
          </a:prstGeom>
          <a:solidFill>
            <a:schemeClr val="bg2"/>
          </a:solidFill>
          <a:ln/>
        </p:spPr>
      </p:sp>
      <p:sp>
        <p:nvSpPr>
          <p:cNvPr id="35" name="pill-dcb-0"/>
          <p:cNvSpPr/>
          <p:nvPr/>
        </p:nvSpPr>
        <p:spPr>
          <a:xfrm>
            <a:off x="731520" y="3511296"/>
            <a:ext cx="1024128" cy="256032"/>
          </a:xfrm>
          <a:prstGeom prst="roundRect">
            <a:avLst>
              <a:gd name="adj" fmla="val 50000"/>
            </a:avLst>
          </a:prstGeom>
          <a:solidFill>
            <a:schemeClr val="accent3"/>
          </a:solidFill>
          <a:ln/>
        </p:spPr>
      </p:sp>
      <p:sp>
        <p:nvSpPr>
          <p:cNvPr id="36" name="tag-dcb-0"/>
          <p:cNvSpPr txBox="1"/>
          <p:nvPr/>
        </p:nvSpPr>
        <p:spPr>
          <a:xfrm>
            <a:off x="731520"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1 of 8</a:t>
            </a:r>
            <a:endParaRPr lang="en-US" sz="1050" dirty="0"/>
          </a:p>
        </p:txBody>
      </p:sp>
      <p:sp>
        <p:nvSpPr>
          <p:cNvPr id="37" name="ref-dcb-0"/>
          <p:cNvSpPr txBox="1"/>
          <p:nvPr/>
        </p:nvSpPr>
        <p:spPr>
          <a:xfrm>
            <a:off x="731520"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1" action="ppaction://hlinksldjump" tooltip="Go to Genesis 26 (slide 47)">
                  <a:extLst>
                    <a:ext uri="{A12FA001-AC4F-418D-AE19-62706E023703}">
                      <ahyp:hlinkClr xmlns:ahyp="http://schemas.microsoft.com/office/drawing/2018/hyperlinkcolor" val="tx"/>
                    </a:ext>
                  </a:extLst>
                </a:hlinkClick>
              </a:rPr>
              <a:t>Genesis 26</a:t>
            </a:r>
            <a:endParaRPr lang="en-US" sz="1800" dirty="0"/>
          </a:p>
        </p:txBody>
      </p:sp>
      <p:sp>
        <p:nvSpPr>
          <p:cNvPr id="38" name="date-dcb-0"/>
          <p:cNvSpPr txBox="1"/>
          <p:nvPr/>
        </p:nvSpPr>
        <p:spPr>
          <a:xfrm>
            <a:off x="1847088"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1967 BC</a:t>
            </a:r>
            <a:endParaRPr lang="en-US" sz="1100" dirty="0"/>
          </a:p>
        </p:txBody>
      </p:sp>
      <p:sp>
        <p:nvSpPr>
          <p:cNvPr id="39" name="title-dcb-0"/>
          <p:cNvSpPr txBox="1"/>
          <p:nvPr/>
        </p:nvSpPr>
        <p:spPr>
          <a:xfrm>
            <a:off x="731520"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Isaac at Gerar, Beersheba</a:t>
            </a:r>
            <a:endParaRPr lang="en-US" sz="1300" dirty="0"/>
          </a:p>
        </p:txBody>
      </p:sp>
      <p:sp>
        <p:nvSpPr>
          <p:cNvPr id="40" name="link-dcb-0">
            <a:hlinkClick r:id="rId31" tooltip="Go to Genesis 26 (slide 47)" action="ppaction://hlinksldjump"/>
          </p:cNvPr>
          <p:cNvSpPr txBox="1"/>
          <p:nvPr/>
        </p:nvSpPr>
        <p:spPr>
          <a:xfrm>
            <a:off x="548640" y="3383280"/>
            <a:ext cx="2650160" cy="1207008"/>
          </a:xfrm>
          <a:prstGeom prst="rect">
            <a:avLst/>
          </a:prstGeom>
          <a:noFill/>
          <a:ln/>
        </p:spPr>
        <p:txBody>
          <a:bodyPr wrap="square" lIns="0" tIns="0" rIns="0" bIns="0" rtlCol="0" anchor="ctr"/>
          <a:lstStyle/>
          <a:p>
            <a:pPr indent="0" marL="0">
              <a:buNone/>
            </a:pPr>
            <a:endParaRPr lang="en-US" dirty="0"/>
          </a:p>
        </p:txBody>
      </p:sp>
      <p:sp>
        <p:nvSpPr>
          <p:cNvPr id="41" name="card-dcb-1"/>
          <p:cNvSpPr/>
          <p:nvPr/>
        </p:nvSpPr>
        <p:spPr>
          <a:xfrm>
            <a:off x="3363392" y="3383280"/>
            <a:ext cx="2650160" cy="1207008"/>
          </a:xfrm>
          <a:prstGeom prst="roundRect">
            <a:avLst>
              <a:gd name="adj" fmla="val 7576"/>
            </a:avLst>
          </a:prstGeom>
          <a:solidFill>
            <a:schemeClr val="bg2"/>
          </a:solidFill>
          <a:ln/>
        </p:spPr>
      </p:sp>
      <p:sp>
        <p:nvSpPr>
          <p:cNvPr id="42" name="pill-dcb-1"/>
          <p:cNvSpPr/>
          <p:nvPr/>
        </p:nvSpPr>
        <p:spPr>
          <a:xfrm>
            <a:off x="3546272" y="3511296"/>
            <a:ext cx="1024128" cy="256032"/>
          </a:xfrm>
          <a:prstGeom prst="roundRect">
            <a:avLst>
              <a:gd name="adj" fmla="val 50000"/>
            </a:avLst>
          </a:prstGeom>
          <a:solidFill>
            <a:schemeClr val="accent3"/>
          </a:solidFill>
          <a:ln/>
        </p:spPr>
      </p:sp>
      <p:sp>
        <p:nvSpPr>
          <p:cNvPr id="43" name="tag-dcb-1"/>
          <p:cNvSpPr txBox="1"/>
          <p:nvPr/>
        </p:nvSpPr>
        <p:spPr>
          <a:xfrm>
            <a:off x="3546272"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2 of 8</a:t>
            </a:r>
            <a:endParaRPr lang="en-US" sz="1050" dirty="0"/>
          </a:p>
        </p:txBody>
      </p:sp>
      <p:sp>
        <p:nvSpPr>
          <p:cNvPr id="44" name="ref-dcb-1"/>
          <p:cNvSpPr txBox="1"/>
          <p:nvPr/>
        </p:nvSpPr>
        <p:spPr>
          <a:xfrm>
            <a:off x="3546272"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2" action="ppaction://hlinksldjump" tooltip="Go to Mark 12 (slide 58)">
                  <a:extLst>
                    <a:ext uri="{A12FA001-AC4F-418D-AE19-62706E023703}">
                      <ahyp:hlinkClr xmlns:ahyp="http://schemas.microsoft.com/office/drawing/2018/hyperlinkcolor" val="tx"/>
                    </a:ext>
                  </a:extLst>
                </a:hlinkClick>
              </a:rPr>
              <a:t>Mark 12</a:t>
            </a:r>
            <a:endParaRPr lang="en-US" sz="1800" dirty="0"/>
          </a:p>
        </p:txBody>
      </p:sp>
      <p:sp>
        <p:nvSpPr>
          <p:cNvPr id="45" name="date-dcb-1"/>
          <p:cNvSpPr txBox="1"/>
          <p:nvPr/>
        </p:nvSpPr>
        <p:spPr>
          <a:xfrm>
            <a:off x="4661840"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AD 33</a:t>
            </a:r>
            <a:endParaRPr lang="en-US" sz="1100" dirty="0"/>
          </a:p>
        </p:txBody>
      </p:sp>
      <p:sp>
        <p:nvSpPr>
          <p:cNvPr id="46" name="title-dcb-1"/>
          <p:cNvSpPr txBox="1"/>
          <p:nvPr/>
        </p:nvSpPr>
        <p:spPr>
          <a:xfrm>
            <a:off x="3546272"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Trick Questions; Widow's Coins</a:t>
            </a:r>
            <a:endParaRPr lang="en-US" sz="1300" dirty="0"/>
          </a:p>
        </p:txBody>
      </p:sp>
      <p:sp>
        <p:nvSpPr>
          <p:cNvPr id="47" name="link-dcb-1">
            <a:hlinkClick r:id="rId32" tooltip="Go to Mark 12 (slide 58)" action="ppaction://hlinksldjump"/>
          </p:cNvPr>
          <p:cNvSpPr txBox="1"/>
          <p:nvPr/>
        </p:nvSpPr>
        <p:spPr>
          <a:xfrm>
            <a:off x="3363392" y="3383280"/>
            <a:ext cx="2650160" cy="1207008"/>
          </a:xfrm>
          <a:prstGeom prst="rect">
            <a:avLst/>
          </a:prstGeom>
          <a:noFill/>
          <a:ln/>
        </p:spPr>
        <p:txBody>
          <a:bodyPr wrap="square" lIns="0" tIns="0" rIns="0" bIns="0" rtlCol="0" anchor="ctr"/>
          <a:lstStyle/>
          <a:p>
            <a:pPr indent="0" marL="0">
              <a:buNone/>
            </a:pPr>
            <a:endParaRPr lang="en-US" dirty="0"/>
          </a:p>
        </p:txBody>
      </p:sp>
      <p:sp>
        <p:nvSpPr>
          <p:cNvPr id="48" name="card-dcb-2"/>
          <p:cNvSpPr/>
          <p:nvPr/>
        </p:nvSpPr>
        <p:spPr>
          <a:xfrm>
            <a:off x="6178144" y="3383280"/>
            <a:ext cx="2650160" cy="1207008"/>
          </a:xfrm>
          <a:prstGeom prst="roundRect">
            <a:avLst>
              <a:gd name="adj" fmla="val 7576"/>
            </a:avLst>
          </a:prstGeom>
          <a:solidFill>
            <a:schemeClr val="bg2"/>
          </a:solidFill>
          <a:ln/>
        </p:spPr>
      </p:sp>
      <p:sp>
        <p:nvSpPr>
          <p:cNvPr id="49" name="pill-dcb-2"/>
          <p:cNvSpPr/>
          <p:nvPr/>
        </p:nvSpPr>
        <p:spPr>
          <a:xfrm>
            <a:off x="6361024" y="3511296"/>
            <a:ext cx="1024128" cy="256032"/>
          </a:xfrm>
          <a:prstGeom prst="roundRect">
            <a:avLst>
              <a:gd name="adj" fmla="val 50000"/>
            </a:avLst>
          </a:prstGeom>
          <a:solidFill>
            <a:schemeClr val="accent3"/>
          </a:solidFill>
          <a:ln/>
        </p:spPr>
      </p:sp>
      <p:sp>
        <p:nvSpPr>
          <p:cNvPr id="50" name="tag-dcb-2"/>
          <p:cNvSpPr txBox="1"/>
          <p:nvPr/>
        </p:nvSpPr>
        <p:spPr>
          <a:xfrm>
            <a:off x="6361024"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3 of 8</a:t>
            </a:r>
            <a:endParaRPr lang="en-US" sz="1050" dirty="0"/>
          </a:p>
        </p:txBody>
      </p:sp>
      <p:sp>
        <p:nvSpPr>
          <p:cNvPr id="51" name="ref-dcb-2"/>
          <p:cNvSpPr txBox="1"/>
          <p:nvPr/>
        </p:nvSpPr>
        <p:spPr>
          <a:xfrm>
            <a:off x="6361024"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3" action="ppaction://hlinksldjump" tooltip="Go to 2 Samuel 2 (slide 70)">
                  <a:extLst>
                    <a:ext uri="{A12FA001-AC4F-418D-AE19-62706E023703}">
                      <ahyp:hlinkClr xmlns:ahyp="http://schemas.microsoft.com/office/drawing/2018/hyperlinkcolor" val="tx"/>
                    </a:ext>
                  </a:extLst>
                </a:hlinkClick>
              </a:rPr>
              <a:t>2 Samuel 2</a:t>
            </a:r>
            <a:endParaRPr lang="en-US" sz="1800" dirty="0"/>
          </a:p>
        </p:txBody>
      </p:sp>
      <p:sp>
        <p:nvSpPr>
          <p:cNvPr id="52" name="date-dcb-2"/>
          <p:cNvSpPr txBox="1"/>
          <p:nvPr/>
        </p:nvSpPr>
        <p:spPr>
          <a:xfrm>
            <a:off x="7476592"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1010 BC</a:t>
            </a:r>
            <a:endParaRPr lang="en-US" sz="1100" dirty="0"/>
          </a:p>
        </p:txBody>
      </p:sp>
      <p:sp>
        <p:nvSpPr>
          <p:cNvPr id="53" name="title-dcb-2"/>
          <p:cNvSpPr txBox="1"/>
          <p:nvPr/>
        </p:nvSpPr>
        <p:spPr>
          <a:xfrm>
            <a:off x="6361024"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David v Ishbosheth</a:t>
            </a:r>
            <a:endParaRPr lang="en-US" sz="1300" dirty="0"/>
          </a:p>
        </p:txBody>
      </p:sp>
      <p:sp>
        <p:nvSpPr>
          <p:cNvPr id="54" name="link-dcb-2">
            <a:hlinkClick r:id="rId33" tooltip="Go to 2 Samuel 2 (slide 70)" action="ppaction://hlinksldjump"/>
          </p:cNvPr>
          <p:cNvSpPr txBox="1"/>
          <p:nvPr/>
        </p:nvSpPr>
        <p:spPr>
          <a:xfrm>
            <a:off x="6178144" y="3383280"/>
            <a:ext cx="2650160" cy="1207008"/>
          </a:xfrm>
          <a:prstGeom prst="rect">
            <a:avLst/>
          </a:prstGeom>
          <a:noFill/>
          <a:ln/>
        </p:spPr>
        <p:txBody>
          <a:bodyPr wrap="square" lIns="0" tIns="0" rIns="0" bIns="0" rtlCol="0" anchor="ctr"/>
          <a:lstStyle/>
          <a:p>
            <a:pPr indent="0" marL="0">
              <a:buNone/>
            </a:pPr>
            <a:endParaRPr lang="en-US" dirty="0"/>
          </a:p>
        </p:txBody>
      </p:sp>
      <p:sp>
        <p:nvSpPr>
          <p:cNvPr id="55" name="card-dcb-3"/>
          <p:cNvSpPr/>
          <p:nvPr/>
        </p:nvSpPr>
        <p:spPr>
          <a:xfrm>
            <a:off x="8992895" y="3383280"/>
            <a:ext cx="2650160" cy="1207008"/>
          </a:xfrm>
          <a:prstGeom prst="roundRect">
            <a:avLst>
              <a:gd name="adj" fmla="val 7576"/>
            </a:avLst>
          </a:prstGeom>
          <a:solidFill>
            <a:schemeClr val="bg2"/>
          </a:solidFill>
          <a:ln/>
        </p:spPr>
      </p:sp>
      <p:sp>
        <p:nvSpPr>
          <p:cNvPr id="56" name="pill-dcb-3"/>
          <p:cNvSpPr/>
          <p:nvPr/>
        </p:nvSpPr>
        <p:spPr>
          <a:xfrm>
            <a:off x="9175775" y="3511296"/>
            <a:ext cx="1024128" cy="256032"/>
          </a:xfrm>
          <a:prstGeom prst="roundRect">
            <a:avLst>
              <a:gd name="adj" fmla="val 50000"/>
            </a:avLst>
          </a:prstGeom>
          <a:solidFill>
            <a:schemeClr val="accent3"/>
          </a:solidFill>
          <a:ln/>
        </p:spPr>
      </p:sp>
      <p:sp>
        <p:nvSpPr>
          <p:cNvPr id="57" name="tag-dcb-3"/>
          <p:cNvSpPr txBox="1"/>
          <p:nvPr/>
        </p:nvSpPr>
        <p:spPr>
          <a:xfrm>
            <a:off x="9175775"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4 of 8</a:t>
            </a:r>
            <a:endParaRPr lang="en-US" sz="1050" dirty="0"/>
          </a:p>
        </p:txBody>
      </p:sp>
      <p:sp>
        <p:nvSpPr>
          <p:cNvPr id="58" name="ref-dcb-3"/>
          <p:cNvSpPr txBox="1"/>
          <p:nvPr/>
        </p:nvSpPr>
        <p:spPr>
          <a:xfrm>
            <a:off x="9175775"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4" action="ppaction://hlinksldjump" tooltip="Go to Isaiah 66 (slide 81)">
                  <a:extLst>
                    <a:ext uri="{A12FA001-AC4F-418D-AE19-62706E023703}">
                      <ahyp:hlinkClr xmlns:ahyp="http://schemas.microsoft.com/office/drawing/2018/hyperlinkcolor" val="tx"/>
                    </a:ext>
                  </a:extLst>
                </a:hlinkClick>
              </a:rPr>
              <a:t>Isaiah 66</a:t>
            </a:r>
            <a:endParaRPr lang="en-US" sz="1800" dirty="0"/>
          </a:p>
        </p:txBody>
      </p:sp>
      <p:sp>
        <p:nvSpPr>
          <p:cNvPr id="59" name="date-dcb-3"/>
          <p:cNvSpPr txBox="1"/>
          <p:nvPr/>
        </p:nvSpPr>
        <p:spPr>
          <a:xfrm>
            <a:off x="10291343"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Undated</a:t>
            </a:r>
            <a:endParaRPr lang="en-US" sz="1100" dirty="0"/>
          </a:p>
        </p:txBody>
      </p:sp>
      <p:sp>
        <p:nvSpPr>
          <p:cNvPr id="60" name="title-dcb-3"/>
          <p:cNvSpPr txBox="1"/>
          <p:nvPr/>
        </p:nvSpPr>
        <p:spPr>
          <a:xfrm>
            <a:off x="9175775"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Contrite; New Heav &amp; Earth</a:t>
            </a:r>
            <a:endParaRPr lang="en-US" sz="1300" dirty="0"/>
          </a:p>
        </p:txBody>
      </p:sp>
      <p:sp>
        <p:nvSpPr>
          <p:cNvPr id="61" name="link-dcb-3">
            <a:hlinkClick r:id="rId34" tooltip="Go to Isaiah 66 (slide 81)" action="ppaction://hlinksldjump"/>
          </p:cNvPr>
          <p:cNvSpPr txBox="1"/>
          <p:nvPr/>
        </p:nvSpPr>
        <p:spPr>
          <a:xfrm>
            <a:off x="8992895" y="3383280"/>
            <a:ext cx="2650160" cy="1207008"/>
          </a:xfrm>
          <a:prstGeom prst="rect">
            <a:avLst/>
          </a:prstGeom>
          <a:noFill/>
          <a:ln/>
        </p:spPr>
        <p:txBody>
          <a:bodyPr wrap="square" lIns="0" tIns="0" rIns="0" bIns="0" rtlCol="0" anchor="ctr"/>
          <a:lstStyle/>
          <a:p>
            <a:pPr indent="0" marL="0">
              <a:buNone/>
            </a:pPr>
            <a:endParaRPr lang="en-US" dirty="0"/>
          </a:p>
        </p:txBody>
      </p:sp>
      <p:sp>
        <p:nvSpPr>
          <p:cNvPr id="62" name="card-dcb-4"/>
          <p:cNvSpPr/>
          <p:nvPr/>
        </p:nvSpPr>
        <p:spPr>
          <a:xfrm>
            <a:off x="548640" y="4754880"/>
            <a:ext cx="2650160" cy="1207008"/>
          </a:xfrm>
          <a:prstGeom prst="roundRect">
            <a:avLst>
              <a:gd name="adj" fmla="val 7576"/>
            </a:avLst>
          </a:prstGeom>
          <a:solidFill>
            <a:schemeClr val="bg2"/>
          </a:solidFill>
          <a:ln/>
        </p:spPr>
      </p:sp>
      <p:sp>
        <p:nvSpPr>
          <p:cNvPr id="63" name="pill-dcb-4"/>
          <p:cNvSpPr/>
          <p:nvPr/>
        </p:nvSpPr>
        <p:spPr>
          <a:xfrm>
            <a:off x="731520" y="4882896"/>
            <a:ext cx="1024128" cy="256032"/>
          </a:xfrm>
          <a:prstGeom prst="roundRect">
            <a:avLst>
              <a:gd name="adj" fmla="val 50000"/>
            </a:avLst>
          </a:prstGeom>
          <a:solidFill>
            <a:schemeClr val="accent3"/>
          </a:solidFill>
          <a:ln/>
        </p:spPr>
      </p:sp>
      <p:sp>
        <p:nvSpPr>
          <p:cNvPr id="64" name="tag-dcb-4"/>
          <p:cNvSpPr txBox="1"/>
          <p:nvPr/>
        </p:nvSpPr>
        <p:spPr>
          <a:xfrm>
            <a:off x="731520"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5 of 8</a:t>
            </a:r>
            <a:endParaRPr lang="en-US" sz="1050" dirty="0"/>
          </a:p>
        </p:txBody>
      </p:sp>
      <p:sp>
        <p:nvSpPr>
          <p:cNvPr id="65" name="ref-dcb-4"/>
          <p:cNvSpPr txBox="1"/>
          <p:nvPr/>
        </p:nvSpPr>
        <p:spPr>
          <a:xfrm>
            <a:off x="731520"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5" action="ppaction://hlinksldjump" tooltip="Go to Jeremiah 51 (slide 91)">
                  <a:extLst>
                    <a:ext uri="{A12FA001-AC4F-418D-AE19-62706E023703}">
                      <ahyp:hlinkClr xmlns:ahyp="http://schemas.microsoft.com/office/drawing/2018/hyperlinkcolor" val="tx"/>
                    </a:ext>
                  </a:extLst>
                </a:hlinkClick>
              </a:rPr>
              <a:t>Jeremiah 51</a:t>
            </a:r>
            <a:endParaRPr lang="en-US" sz="1800" dirty="0"/>
          </a:p>
        </p:txBody>
      </p:sp>
      <p:sp>
        <p:nvSpPr>
          <p:cNvPr id="66" name="date-dcb-4"/>
          <p:cNvSpPr txBox="1"/>
          <p:nvPr/>
        </p:nvSpPr>
        <p:spPr>
          <a:xfrm>
            <a:off x="1847088"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594 BC</a:t>
            </a:r>
            <a:endParaRPr lang="en-US" sz="1100" dirty="0"/>
          </a:p>
        </p:txBody>
      </p:sp>
      <p:sp>
        <p:nvSpPr>
          <p:cNvPr id="67" name="title-dcb-4"/>
          <p:cNvSpPr txBox="1"/>
          <p:nvPr/>
        </p:nvSpPr>
        <p:spPr>
          <a:xfrm>
            <a:off x="731520"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Medes against Babylon</a:t>
            </a:r>
            <a:endParaRPr lang="en-US" sz="1300" dirty="0"/>
          </a:p>
        </p:txBody>
      </p:sp>
      <p:sp>
        <p:nvSpPr>
          <p:cNvPr id="68" name="link-dcb-4">
            <a:hlinkClick r:id="rId35" tooltip="Go to Jeremiah 51 (slide 91)" action="ppaction://hlinksldjump"/>
          </p:cNvPr>
          <p:cNvSpPr txBox="1"/>
          <p:nvPr/>
        </p:nvSpPr>
        <p:spPr>
          <a:xfrm>
            <a:off x="548640" y="4754880"/>
            <a:ext cx="2650160" cy="1207008"/>
          </a:xfrm>
          <a:prstGeom prst="rect">
            <a:avLst/>
          </a:prstGeom>
          <a:noFill/>
          <a:ln/>
        </p:spPr>
        <p:txBody>
          <a:bodyPr wrap="square" lIns="0" tIns="0" rIns="0" bIns="0" rtlCol="0" anchor="ctr"/>
          <a:lstStyle/>
          <a:p>
            <a:pPr indent="0" marL="0">
              <a:buNone/>
            </a:pPr>
            <a:endParaRPr lang="en-US" dirty="0"/>
          </a:p>
        </p:txBody>
      </p:sp>
      <p:sp>
        <p:nvSpPr>
          <p:cNvPr id="69" name="card-dcb-5"/>
          <p:cNvSpPr/>
          <p:nvPr/>
        </p:nvSpPr>
        <p:spPr>
          <a:xfrm>
            <a:off x="3363392" y="4754880"/>
            <a:ext cx="2650160" cy="1207008"/>
          </a:xfrm>
          <a:prstGeom prst="roundRect">
            <a:avLst>
              <a:gd name="adj" fmla="val 7576"/>
            </a:avLst>
          </a:prstGeom>
          <a:solidFill>
            <a:schemeClr val="bg2"/>
          </a:solidFill>
          <a:ln/>
        </p:spPr>
      </p:sp>
      <p:sp>
        <p:nvSpPr>
          <p:cNvPr id="70" name="pill-dcb-5"/>
          <p:cNvSpPr/>
          <p:nvPr/>
        </p:nvSpPr>
        <p:spPr>
          <a:xfrm>
            <a:off x="3546272" y="4882896"/>
            <a:ext cx="1024128" cy="256032"/>
          </a:xfrm>
          <a:prstGeom prst="roundRect">
            <a:avLst>
              <a:gd name="adj" fmla="val 50000"/>
            </a:avLst>
          </a:prstGeom>
          <a:solidFill>
            <a:schemeClr val="accent3"/>
          </a:solidFill>
          <a:ln/>
        </p:spPr>
      </p:sp>
      <p:sp>
        <p:nvSpPr>
          <p:cNvPr id="71" name="tag-dcb-5"/>
          <p:cNvSpPr txBox="1"/>
          <p:nvPr/>
        </p:nvSpPr>
        <p:spPr>
          <a:xfrm>
            <a:off x="3546272"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6 of 8</a:t>
            </a:r>
            <a:endParaRPr lang="en-US" sz="1050" dirty="0"/>
          </a:p>
        </p:txBody>
      </p:sp>
      <p:sp>
        <p:nvSpPr>
          <p:cNvPr id="72" name="ref-dcb-5"/>
          <p:cNvSpPr txBox="1"/>
          <p:nvPr/>
        </p:nvSpPr>
        <p:spPr>
          <a:xfrm>
            <a:off x="3546272"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6" action="ppaction://hlinksldjump" tooltip="Go to Psalms 115 (slide 103)">
                  <a:extLst>
                    <a:ext uri="{A12FA001-AC4F-418D-AE19-62706E023703}">
                      <ahyp:hlinkClr xmlns:ahyp="http://schemas.microsoft.com/office/drawing/2018/hyperlinkcolor" val="tx"/>
                    </a:ext>
                  </a:extLst>
                </a:hlinkClick>
              </a:rPr>
              <a:t>Psalms 115</a:t>
            </a:r>
            <a:endParaRPr lang="en-US" sz="1800" dirty="0"/>
          </a:p>
        </p:txBody>
      </p:sp>
      <p:sp>
        <p:nvSpPr>
          <p:cNvPr id="73" name="date-dcb-5"/>
          <p:cNvSpPr txBox="1"/>
          <p:nvPr/>
        </p:nvSpPr>
        <p:spPr>
          <a:xfrm>
            <a:off x="4661840"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Undated</a:t>
            </a:r>
            <a:endParaRPr lang="en-US" sz="1100" dirty="0"/>
          </a:p>
        </p:txBody>
      </p:sp>
      <p:sp>
        <p:nvSpPr>
          <p:cNvPr id="74" name="title-dcb-5"/>
          <p:cNvSpPr txBox="1"/>
          <p:nvPr/>
        </p:nvSpPr>
        <p:spPr>
          <a:xfrm>
            <a:off x="3546272"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H: Trust, Help, Shield</a:t>
            </a:r>
            <a:endParaRPr lang="en-US" sz="1300" dirty="0"/>
          </a:p>
        </p:txBody>
      </p:sp>
      <p:sp>
        <p:nvSpPr>
          <p:cNvPr id="75" name="link-dcb-5">
            <a:hlinkClick r:id="rId36" tooltip="Go to Psalms 115 (slide 103)" action="ppaction://hlinksldjump"/>
          </p:cNvPr>
          <p:cNvSpPr txBox="1"/>
          <p:nvPr/>
        </p:nvSpPr>
        <p:spPr>
          <a:xfrm>
            <a:off x="3363392" y="4754880"/>
            <a:ext cx="2650160" cy="1207008"/>
          </a:xfrm>
          <a:prstGeom prst="rect">
            <a:avLst/>
          </a:prstGeom>
          <a:noFill/>
          <a:ln/>
        </p:spPr>
        <p:txBody>
          <a:bodyPr wrap="square" lIns="0" tIns="0" rIns="0" bIns="0" rtlCol="0" anchor="ctr"/>
          <a:lstStyle/>
          <a:p>
            <a:pPr indent="0" marL="0">
              <a:buNone/>
            </a:pPr>
            <a:endParaRPr lang="en-US" dirty="0"/>
          </a:p>
        </p:txBody>
      </p:sp>
      <p:sp>
        <p:nvSpPr>
          <p:cNvPr id="76" name="card-dcb-6"/>
          <p:cNvSpPr/>
          <p:nvPr/>
        </p:nvSpPr>
        <p:spPr>
          <a:xfrm>
            <a:off x="6178144" y="4754880"/>
            <a:ext cx="2650160" cy="1207008"/>
          </a:xfrm>
          <a:prstGeom prst="roundRect">
            <a:avLst>
              <a:gd name="adj" fmla="val 7576"/>
            </a:avLst>
          </a:prstGeom>
          <a:solidFill>
            <a:schemeClr val="bg2"/>
          </a:solidFill>
          <a:ln/>
        </p:spPr>
      </p:sp>
      <p:sp>
        <p:nvSpPr>
          <p:cNvPr id="77" name="pill-dcb-6"/>
          <p:cNvSpPr/>
          <p:nvPr/>
        </p:nvSpPr>
        <p:spPr>
          <a:xfrm>
            <a:off x="6361024" y="4882896"/>
            <a:ext cx="1024128" cy="256032"/>
          </a:xfrm>
          <a:prstGeom prst="roundRect">
            <a:avLst>
              <a:gd name="adj" fmla="val 50000"/>
            </a:avLst>
          </a:prstGeom>
          <a:solidFill>
            <a:schemeClr val="accent3"/>
          </a:solidFill>
          <a:ln/>
        </p:spPr>
      </p:sp>
      <p:sp>
        <p:nvSpPr>
          <p:cNvPr id="78" name="tag-dcb-6"/>
          <p:cNvSpPr txBox="1"/>
          <p:nvPr/>
        </p:nvSpPr>
        <p:spPr>
          <a:xfrm>
            <a:off x="6361024"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7 of 8</a:t>
            </a:r>
            <a:endParaRPr lang="en-US" sz="1050" dirty="0"/>
          </a:p>
        </p:txBody>
      </p:sp>
      <p:sp>
        <p:nvSpPr>
          <p:cNvPr id="79" name="ref-dcb-6"/>
          <p:cNvSpPr txBox="1"/>
          <p:nvPr/>
        </p:nvSpPr>
        <p:spPr>
          <a:xfrm>
            <a:off x="6361024"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7" action="ppaction://hlinksldjump" tooltip="Go to 2 Chronicles 25 (slide 112)">
                  <a:extLst>
                    <a:ext uri="{A12FA001-AC4F-418D-AE19-62706E023703}">
                      <ahyp:hlinkClr xmlns:ahyp="http://schemas.microsoft.com/office/drawing/2018/hyperlinkcolor" val="tx"/>
                    </a:ext>
                  </a:extLst>
                </a:hlinkClick>
              </a:rPr>
              <a:t>2 Chronicles 25</a:t>
            </a:r>
            <a:endParaRPr lang="en-US" sz="1800" dirty="0"/>
          </a:p>
        </p:txBody>
      </p:sp>
      <p:sp>
        <p:nvSpPr>
          <p:cNvPr id="80" name="date-dcb-6"/>
          <p:cNvSpPr txBox="1"/>
          <p:nvPr/>
        </p:nvSpPr>
        <p:spPr>
          <a:xfrm>
            <a:off x="7476592"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796–767 BC</a:t>
            </a:r>
            <a:endParaRPr lang="en-US" sz="1100" dirty="0"/>
          </a:p>
        </p:txBody>
      </p:sp>
      <p:sp>
        <p:nvSpPr>
          <p:cNvPr id="81" name="title-dcb-6"/>
          <p:cNvSpPr txBox="1"/>
          <p:nvPr/>
        </p:nvSpPr>
        <p:spPr>
          <a:xfrm>
            <a:off x="6361024"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Amaziah</a:t>
            </a:r>
            <a:endParaRPr lang="en-US" sz="1300" dirty="0"/>
          </a:p>
        </p:txBody>
      </p:sp>
      <p:sp>
        <p:nvSpPr>
          <p:cNvPr id="82" name="link-dcb-6">
            <a:hlinkClick r:id="rId37" tooltip="Go to 2 Chronicles 25 (slide 112)" action="ppaction://hlinksldjump"/>
          </p:cNvPr>
          <p:cNvSpPr txBox="1"/>
          <p:nvPr/>
        </p:nvSpPr>
        <p:spPr>
          <a:xfrm>
            <a:off x="6178144" y="4754880"/>
            <a:ext cx="2650160" cy="1207008"/>
          </a:xfrm>
          <a:prstGeom prst="rect">
            <a:avLst/>
          </a:prstGeom>
          <a:noFill/>
          <a:ln/>
        </p:spPr>
        <p:txBody>
          <a:bodyPr wrap="square" lIns="0" tIns="0" rIns="0" bIns="0" rtlCol="0" anchor="ctr"/>
          <a:lstStyle/>
          <a:p>
            <a:pPr indent="0" marL="0">
              <a:buNone/>
            </a:pPr>
            <a:endParaRPr lang="en-US" dirty="0"/>
          </a:p>
        </p:txBody>
      </p:sp>
      <p:sp>
        <p:nvSpPr>
          <p:cNvPr id="83" name="card-dcb-7"/>
          <p:cNvSpPr/>
          <p:nvPr/>
        </p:nvSpPr>
        <p:spPr>
          <a:xfrm>
            <a:off x="8992895" y="4754880"/>
            <a:ext cx="2650160" cy="1207008"/>
          </a:xfrm>
          <a:prstGeom prst="roundRect">
            <a:avLst>
              <a:gd name="adj" fmla="val 7576"/>
            </a:avLst>
          </a:prstGeom>
          <a:solidFill>
            <a:schemeClr val="bg2"/>
          </a:solidFill>
          <a:ln/>
        </p:spPr>
      </p:sp>
      <p:sp>
        <p:nvSpPr>
          <p:cNvPr id="84" name="pill-dcb-7"/>
          <p:cNvSpPr/>
          <p:nvPr/>
        </p:nvSpPr>
        <p:spPr>
          <a:xfrm>
            <a:off x="9175775" y="4882896"/>
            <a:ext cx="1024128" cy="256032"/>
          </a:xfrm>
          <a:prstGeom prst="roundRect">
            <a:avLst>
              <a:gd name="adj" fmla="val 50000"/>
            </a:avLst>
          </a:prstGeom>
          <a:solidFill>
            <a:schemeClr val="accent3"/>
          </a:solidFill>
          <a:ln/>
        </p:spPr>
      </p:sp>
      <p:sp>
        <p:nvSpPr>
          <p:cNvPr id="85" name="tag-dcb-7"/>
          <p:cNvSpPr txBox="1"/>
          <p:nvPr/>
        </p:nvSpPr>
        <p:spPr>
          <a:xfrm>
            <a:off x="9175775"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8 of 8</a:t>
            </a:r>
            <a:endParaRPr lang="en-US" sz="1050" dirty="0"/>
          </a:p>
        </p:txBody>
      </p:sp>
      <p:sp>
        <p:nvSpPr>
          <p:cNvPr id="86" name="ref-dcb-7"/>
          <p:cNvSpPr txBox="1"/>
          <p:nvPr/>
        </p:nvSpPr>
        <p:spPr>
          <a:xfrm>
            <a:off x="9175775"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8" action="ppaction://hlinksldjump" tooltip="Go to Job 29 (slide 122)">
                  <a:extLst>
                    <a:ext uri="{A12FA001-AC4F-418D-AE19-62706E023703}">
                      <ahyp:hlinkClr xmlns:ahyp="http://schemas.microsoft.com/office/drawing/2018/hyperlinkcolor" val="tx"/>
                    </a:ext>
                  </a:extLst>
                </a:hlinkClick>
              </a:rPr>
              <a:t>Job 29</a:t>
            </a:r>
            <a:endParaRPr lang="en-US" sz="1800" dirty="0"/>
          </a:p>
        </p:txBody>
      </p:sp>
      <p:sp>
        <p:nvSpPr>
          <p:cNvPr id="87" name="date-dcb-7"/>
          <p:cNvSpPr txBox="1"/>
          <p:nvPr/>
        </p:nvSpPr>
        <p:spPr>
          <a:xfrm>
            <a:off x="10291343"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Undated</a:t>
            </a:r>
            <a:endParaRPr lang="en-US" sz="1100" dirty="0"/>
          </a:p>
        </p:txBody>
      </p:sp>
      <p:sp>
        <p:nvSpPr>
          <p:cNvPr id="88" name="title-dcb-7"/>
          <p:cNvSpPr txBox="1"/>
          <p:nvPr/>
        </p:nvSpPr>
        <p:spPr>
          <a:xfrm>
            <a:off x="9175775"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Job: People Knew</a:t>
            </a:r>
            <a:endParaRPr lang="en-US" sz="1300" dirty="0"/>
          </a:p>
        </p:txBody>
      </p:sp>
      <p:sp>
        <p:nvSpPr>
          <p:cNvPr id="89" name="link-dcb-7">
            <a:hlinkClick r:id="rId38" tooltip="Go to Job 29 (slide 122)" action="ppaction://hlinksldjump"/>
          </p:cNvPr>
          <p:cNvSpPr txBox="1"/>
          <p:nvPr/>
        </p:nvSpPr>
        <p:spPr>
          <a:xfrm>
            <a:off x="8992895" y="4754880"/>
            <a:ext cx="2650160" cy="1207008"/>
          </a:xfrm>
          <a:prstGeom prst="rect">
            <a:avLst/>
          </a:prstGeom>
          <a:noFill/>
          <a:ln/>
        </p:spPr>
        <p:txBody>
          <a:bodyPr wrap="square" lIns="0" tIns="0" rIns="0" bIns="0" rtlCol="0" anchor="ctr"/>
          <a:lstStyle/>
          <a:p>
            <a:pPr indent="0" marL="0">
              <a:buNone/>
            </a:pPr>
            <a:endParaRPr lang="en-US"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lIns="0" tIns="0" rIns="0" bIns="0" rtlCol="0"/>
          <a:lstStyle/>
          <a:p>
            <a:pPr indent="0" marL="0">
              <a:buNone/>
            </a:pPr>
            <a:r>
              <a:rPr lang="en-US" sz="1300" b="1" spc="300" kern="0" dirty="0">
                <a:solidFill>
                  <a:schemeClr val="accent6"/>
                </a:solidFill>
              </a:rPr>
              <a:t>CONTENTS  ·  CLICK ANY ITEM TO JUMP TO IT</a:t>
            </a: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lIns="0" tIns="0" rIns="0" bIns="0" rtlCol="0" anchor="t"/>
          <a:lstStyle/>
          <a:p>
            <a:pPr algn="l" indent="0" marL="0">
              <a:buNone/>
            </a:pPr>
            <a:r>
              <a:rPr lang="en-US" sz="3600" b="1" dirty="0">
                <a:solidFill>
                  <a:schemeClr val="bg1"/>
                </a:solidFill>
                <a:latin typeface="Cambria" pitchFamily="34" charset="0"/>
                <a:ea typeface="Cambria" pitchFamily="34" charset="-122"/>
                <a:cs typeface="Cambria" pitchFamily="34" charset="-120"/>
              </a:rPr>
              <a:t>Connections Across Today's Chapters</a:t>
            </a:r>
            <a:endParaRPr lang="en-US" sz="3600" dirty="0"/>
          </a:p>
        </p:txBody>
      </p:sp>
      <p:sp>
        <p:nvSpPr>
          <p:cNvPr id="4" name="toc-card-0"/>
          <p:cNvSpPr/>
          <p:nvPr/>
        </p:nvSpPr>
        <p:spPr>
          <a:xfrm>
            <a:off x="548640"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5" name="icon-bg-users"/>
          <p:cNvSpPr/>
          <p:nvPr/>
        </p:nvSpPr>
        <p:spPr>
          <a:xfrm>
            <a:off x="1512532" y="2103120"/>
            <a:ext cx="640080" cy="640080"/>
          </a:xfrm>
          <a:prstGeom prst="ellipse">
            <a:avLst/>
          </a:prstGeom>
          <a:solidFill>
            <a:schemeClr val="accent2"/>
          </a:solidFill>
          <a:ln/>
        </p:spPr>
      </p:sp>
      <p:pic>
        <p:nvPicPr>
          <p:cNvPr id="6" name="icon-users" descr="users">    </p:cNvPr>
          <p:cNvPicPr>
            <a:picLocks noChangeAspect="1"/>
          </p:cNvPicPr>
          <p:nvPr/>
        </p:nvPicPr>
        <p:blipFill>
          <a:blip r:embed="rId1"/>
          <a:stretch>
            <a:fillRect/>
          </a:stretch>
        </p:blipFill>
        <p:spPr>
          <a:xfrm>
            <a:off x="1656550" y="2247138"/>
            <a:ext cx="352044" cy="352044"/>
          </a:xfrm>
          <a:prstGeom prst="rect">
            <a:avLst/>
          </a:prstGeom>
        </p:spPr>
      </p:pic>
      <p:sp>
        <p:nvSpPr>
          <p:cNvPr id="7" name="toc-label-0"/>
          <p:cNvSpPr txBox="1"/>
          <p:nvPr/>
        </p:nvSpPr>
        <p:spPr>
          <a:xfrm>
            <a:off x="731520"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29" action="ppaction://hlinksldjump" tooltip="Go to People (slide 132)">
                  <a:extLst>
                    <a:ext uri="{A12FA001-AC4F-418D-AE19-62706E023703}">
                      <ahyp:hlinkClr xmlns:ahyp="http://schemas.microsoft.com/office/drawing/2018/hyperlinkcolor" val="tx"/>
                    </a:ext>
                  </a:extLst>
                </a:hlinkClick>
              </a:rPr>
              <a:t>People</a:t>
            </a:r>
            <a:endParaRPr lang="en-US" sz="2200" dirty="0"/>
          </a:p>
        </p:txBody>
      </p:sp>
      <p:sp>
        <p:nvSpPr>
          <p:cNvPr id="8" name="toc-items-0"/>
          <p:cNvSpPr txBox="1"/>
          <p:nvPr/>
        </p:nvSpPr>
        <p:spPr>
          <a:xfrm>
            <a:off x="685800"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400" u="sng" dirty="0">
                <a:solidFill>
                  <a:schemeClr val="accent5"/>
                </a:solidFill>
                <a:hlinkClick r:id="rId29" action="ppaction://hlinksldjump" tooltip="Go to slide 132">
                  <a:extLst>
                    <a:ext uri="{A12FA001-AC4F-418D-AE19-62706E023703}">
                      <ahyp:hlinkClr xmlns:ahyp="http://schemas.microsoft.com/office/drawing/2018/hyperlinkcolor" val="tx"/>
                    </a:ext>
                  </a:extLst>
                </a:hlinkClick>
              </a:rPr>
              <a:t>Kings measured by the…</a:t>
            </a:r>
            <a:endParaRPr lang="en-US" sz="1400" dirty="0"/>
          </a:p>
          <a:p>
            <a:pPr marL="139700" indent="-139700">
              <a:spcAft>
                <a:spcPts val="600"/>
              </a:spcAft>
              <a:buSzPct val="100000"/>
              <a:buChar char="•"/>
            </a:pPr>
            <a:r>
              <a:rPr lang="en-US" sz="1400" u="sng" dirty="0">
                <a:solidFill>
                  <a:schemeClr val="accent5"/>
                </a:solidFill>
                <a:hlinkClick r:id="rId29" action="ppaction://hlinksldjump" tooltip="Go to slide 132">
                  <a:extLst>
                    <a:ext uri="{A12FA001-AC4F-418D-AE19-62706E023703}">
                      <ahyp:hlinkClr xmlns:ahyp="http://schemas.microsoft.com/office/drawing/2018/hyperlinkcolor" val="tx"/>
                    </a:ext>
                  </a:extLst>
                </a:hlinkClick>
              </a:rPr>
              <a:t>God’s messengers to kings…</a:t>
            </a:r>
            <a:endParaRPr lang="en-US" sz="1400" dirty="0"/>
          </a:p>
          <a:p>
            <a:pPr marL="139700" indent="-139700">
              <a:spcAft>
                <a:spcPts val="600"/>
              </a:spcAft>
              <a:buSzPct val="100000"/>
              <a:buChar char="•"/>
            </a:pPr>
            <a:r>
              <a:rPr lang="en-US" sz="1400" u="sng" dirty="0">
                <a:solidFill>
                  <a:schemeClr val="accent5"/>
                </a:solidFill>
                <a:hlinkClick r:id="rId29" action="ppaction://hlinksldjump" tooltip="Go to slide 132">
                  <a:extLst>
                    <a:ext uri="{A12FA001-AC4F-418D-AE19-62706E023703}">
                      <ahyp:hlinkClr xmlns:ahyp="http://schemas.microsoft.com/office/drawing/2018/hyperlinkcolor" val="tx"/>
                    </a:ext>
                  </a:extLst>
                </a:hlinkClick>
              </a:rPr>
              <a:t>Women who heard God</a:t>
            </a:r>
            <a:endParaRPr lang="en-US" sz="1400" dirty="0"/>
          </a:p>
          <a:p>
            <a:pPr marL="139700" indent="-139700">
              <a:spcAft>
                <a:spcPts val="600"/>
              </a:spcAft>
              <a:buSzPct val="100000"/>
              <a:buChar char="•"/>
            </a:pPr>
            <a:r>
              <a:rPr lang="en-US" sz="1400" u="sng" dirty="0">
                <a:solidFill>
                  <a:schemeClr val="accent5"/>
                </a:solidFill>
                <a:hlinkClick r:id="rId30" action="ppaction://hlinksldjump" tooltip="Go to slide 133">
                  <a:extLst>
                    <a:ext uri="{A12FA001-AC4F-418D-AE19-62706E023703}">
                      <ahyp:hlinkClr xmlns:ahyp="http://schemas.microsoft.com/office/drawing/2018/hyperlinkcolor" val="tx"/>
                    </a:ext>
                  </a:extLst>
                </a:hlinkClick>
              </a:rPr>
              <a:t>Paul and his companions</a:t>
            </a:r>
            <a:endParaRPr lang="en-US" sz="1400" dirty="0"/>
          </a:p>
          <a:p>
            <a:pPr marL="139700" indent="-139700">
              <a:spcAft>
                <a:spcPts val="600"/>
              </a:spcAft>
              <a:buSzPct val="100000"/>
              <a:buChar char="•"/>
            </a:pPr>
            <a:r>
              <a:rPr lang="en-US" sz="1400" u="sng" dirty="0">
                <a:solidFill>
                  <a:schemeClr val="accent5"/>
                </a:solidFill>
                <a:hlinkClick r:id="rId30" action="ppaction://hlinksldjump" tooltip="Go to slide 133">
                  <a:extLst>
                    <a:ext uri="{A12FA001-AC4F-418D-AE19-62706E023703}">
                      <ahyp:hlinkClr xmlns:ahyp="http://schemas.microsoft.com/office/drawing/2018/hyperlinkcolor" val="tx"/>
                    </a:ext>
                  </a:extLst>
                </a:hlinkClick>
              </a:rPr>
              <a:t>Abraham’s God to his sons</a:t>
            </a:r>
            <a:endParaRPr lang="en-US" sz="1400" dirty="0"/>
          </a:p>
        </p:txBody>
      </p:sp>
      <p:sp>
        <p:nvSpPr>
          <p:cNvPr id="9" name="toc-card-1"/>
          <p:cNvSpPr/>
          <p:nvPr/>
        </p:nvSpPr>
        <p:spPr>
          <a:xfrm>
            <a:off x="3390824"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10" name="icon-bg-hour"/>
          <p:cNvSpPr/>
          <p:nvPr/>
        </p:nvSpPr>
        <p:spPr>
          <a:xfrm>
            <a:off x="4354716" y="2103120"/>
            <a:ext cx="640080" cy="640080"/>
          </a:xfrm>
          <a:prstGeom prst="ellipse">
            <a:avLst/>
          </a:prstGeom>
          <a:solidFill>
            <a:schemeClr val="accent2"/>
          </a:solidFill>
          <a:ln/>
        </p:spPr>
      </p:sp>
      <p:pic>
        <p:nvPicPr>
          <p:cNvPr id="11" name="icon-hour" descr="hour">    </p:cNvPr>
          <p:cNvPicPr>
            <a:picLocks noChangeAspect="1"/>
          </p:cNvPicPr>
          <p:nvPr/>
        </p:nvPicPr>
        <p:blipFill>
          <a:blip r:embed="rId8"/>
          <a:stretch>
            <a:fillRect/>
          </a:stretch>
        </p:blipFill>
        <p:spPr>
          <a:xfrm>
            <a:off x="4498734" y="2247138"/>
            <a:ext cx="352044" cy="352044"/>
          </a:xfrm>
          <a:prstGeom prst="rect">
            <a:avLst/>
          </a:prstGeom>
        </p:spPr>
      </p:pic>
      <p:sp>
        <p:nvSpPr>
          <p:cNvPr id="12" name="toc-label-1"/>
          <p:cNvSpPr txBox="1"/>
          <p:nvPr/>
        </p:nvSpPr>
        <p:spPr>
          <a:xfrm>
            <a:off x="3573704"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31" action="ppaction://hlinksldjump" tooltip="Go to Chronology (slide 134)">
                  <a:extLst>
                    <a:ext uri="{A12FA001-AC4F-418D-AE19-62706E023703}">
                      <ahyp:hlinkClr xmlns:ahyp="http://schemas.microsoft.com/office/drawing/2018/hyperlinkcolor" val="tx"/>
                    </a:ext>
                  </a:extLst>
                </a:hlinkClick>
              </a:rPr>
              <a:t>Chronology</a:t>
            </a:r>
            <a:endParaRPr lang="en-US" sz="2200" dirty="0"/>
          </a:p>
        </p:txBody>
      </p:sp>
      <p:sp>
        <p:nvSpPr>
          <p:cNvPr id="13" name="toc-items-1"/>
          <p:cNvSpPr txBox="1"/>
          <p:nvPr/>
        </p:nvSpPr>
        <p:spPr>
          <a:xfrm>
            <a:off x="3527984"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400" u="sng" dirty="0">
                <a:solidFill>
                  <a:schemeClr val="accent5"/>
                </a:solidFill>
                <a:hlinkClick r:id="rId31" action="ppaction://hlinksldjump" tooltip="Go to slide 134">
                  <a:extLst>
                    <a:ext uri="{A12FA001-AC4F-418D-AE19-62706E023703}">
                      <ahyp:hlinkClr xmlns:ahyp="http://schemas.microsoft.com/office/drawing/2018/hyperlinkcolor" val="tx"/>
                    </a:ext>
                  </a:extLst>
                </a:hlinkClick>
              </a:rPr>
              <a:t>Timeline of the chapters</a:t>
            </a:r>
            <a:endParaRPr lang="en-US" sz="1400" dirty="0"/>
          </a:p>
          <a:p>
            <a:pPr marL="139700" indent="-139700">
              <a:spcAft>
                <a:spcPts val="600"/>
              </a:spcAft>
              <a:buSzPct val="100000"/>
              <a:buChar char="•"/>
            </a:pPr>
            <a:r>
              <a:rPr lang="en-US" sz="1400" u="sng" dirty="0">
                <a:solidFill>
                  <a:schemeClr val="accent5"/>
                </a:solidFill>
                <a:hlinkClick r:id="rId32" action="ppaction://hlinksldjump" tooltip="Go to slide 135">
                  <a:extLst>
                    <a:ext uri="{A12FA001-AC4F-418D-AE19-62706E023703}">
                      <ahyp:hlinkClr xmlns:ahyp="http://schemas.microsoft.com/office/drawing/2018/hyperlinkcolor" val="tx"/>
                    </a:ext>
                  </a:extLst>
                </a:hlinkClick>
              </a:rPr>
              <a:t>From the patriarchs to…</a:t>
            </a:r>
            <a:endParaRPr lang="en-US" sz="1400" dirty="0"/>
          </a:p>
          <a:p>
            <a:pPr marL="139700" indent="-139700">
              <a:spcAft>
                <a:spcPts val="600"/>
              </a:spcAft>
              <a:buSzPct val="100000"/>
              <a:buChar char="•"/>
            </a:pPr>
            <a:r>
              <a:rPr lang="en-US" sz="1400" u="sng" dirty="0">
                <a:solidFill>
                  <a:schemeClr val="accent5"/>
                </a:solidFill>
                <a:hlinkClick r:id="rId32" action="ppaction://hlinksldjump" tooltip="Go to slide 135">
                  <a:extLst>
                    <a:ext uri="{A12FA001-AC4F-418D-AE19-62706E023703}">
                      <ahyp:hlinkClr xmlns:ahyp="http://schemas.microsoft.com/office/drawing/2018/hyperlinkcolor" val="tx"/>
                    </a:ext>
                  </a:extLst>
                </a:hlinkClick>
              </a:rPr>
              <a:t>The kings of Judah and…</a:t>
            </a:r>
            <a:endParaRPr lang="en-US" sz="1400" dirty="0"/>
          </a:p>
          <a:p>
            <a:pPr marL="139700" indent="-139700">
              <a:spcAft>
                <a:spcPts val="600"/>
              </a:spcAft>
              <a:buSzPct val="100000"/>
              <a:buChar char="•"/>
            </a:pPr>
            <a:r>
              <a:rPr lang="en-US" sz="1400" u="sng" dirty="0">
                <a:solidFill>
                  <a:schemeClr val="accent5"/>
                </a:solidFill>
                <a:hlinkClick r:id="rId32" action="ppaction://hlinksldjump" tooltip="Go to slide 135">
                  <a:extLst>
                    <a:ext uri="{A12FA001-AC4F-418D-AE19-62706E023703}">
                      <ahyp:hlinkClr xmlns:ahyp="http://schemas.microsoft.com/office/drawing/2018/hyperlinkcolor" val="tx"/>
                    </a:ext>
                  </a:extLst>
                </a:hlinkClick>
              </a:rPr>
              <a:t>The gospel and the church</a:t>
            </a:r>
            <a:endParaRPr lang="en-US" sz="1400" dirty="0"/>
          </a:p>
          <a:p>
            <a:pPr marL="139700" indent="-139700">
              <a:spcAft>
                <a:spcPts val="600"/>
              </a:spcAft>
              <a:buSzPct val="100000"/>
              <a:buChar char="•"/>
            </a:pPr>
            <a:r>
              <a:rPr lang="en-US" sz="1400" u="sng" dirty="0">
                <a:solidFill>
                  <a:schemeClr val="accent5"/>
                </a:solidFill>
                <a:hlinkClick r:id="rId32" action="ppaction://hlinksldjump" tooltip="Go to slide 135">
                  <a:extLst>
                    <a:ext uri="{A12FA001-AC4F-418D-AE19-62706E023703}">
                      <ahyp:hlinkClr xmlns:ahyp="http://schemas.microsoft.com/office/drawing/2018/hyperlinkcolor" val="tx"/>
                    </a:ext>
                  </a:extLst>
                </a:hlinkClick>
              </a:rPr>
              <a:t>Undated chapters</a:t>
            </a:r>
            <a:endParaRPr lang="en-US" sz="1400" dirty="0"/>
          </a:p>
        </p:txBody>
      </p:sp>
      <p:sp>
        <p:nvSpPr>
          <p:cNvPr id="14" name="toc-card-2"/>
          <p:cNvSpPr/>
          <p:nvPr/>
        </p:nvSpPr>
        <p:spPr>
          <a:xfrm>
            <a:off x="6233008"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15" name="icon-bg-map"/>
          <p:cNvSpPr/>
          <p:nvPr/>
        </p:nvSpPr>
        <p:spPr>
          <a:xfrm>
            <a:off x="7196900" y="2103120"/>
            <a:ext cx="640080" cy="640080"/>
          </a:xfrm>
          <a:prstGeom prst="ellipse">
            <a:avLst/>
          </a:prstGeom>
          <a:solidFill>
            <a:schemeClr val="accent2"/>
          </a:solidFill>
          <a:ln/>
        </p:spPr>
      </p:sp>
      <p:pic>
        <p:nvPicPr>
          <p:cNvPr id="16" name="icon-map" descr="map">    </p:cNvPr>
          <p:cNvPicPr>
            <a:picLocks noChangeAspect="1"/>
          </p:cNvPicPr>
          <p:nvPr/>
        </p:nvPicPr>
        <p:blipFill>
          <a:blip r:embed="rId15"/>
          <a:stretch>
            <a:fillRect/>
          </a:stretch>
        </p:blipFill>
        <p:spPr>
          <a:xfrm>
            <a:off x="7340917" y="2247138"/>
            <a:ext cx="352044" cy="352044"/>
          </a:xfrm>
          <a:prstGeom prst="rect">
            <a:avLst/>
          </a:prstGeom>
        </p:spPr>
      </p:pic>
      <p:sp>
        <p:nvSpPr>
          <p:cNvPr id="17" name="toc-label-2"/>
          <p:cNvSpPr txBox="1"/>
          <p:nvPr/>
        </p:nvSpPr>
        <p:spPr>
          <a:xfrm>
            <a:off x="6415888"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33" action="ppaction://hlinksldjump" tooltip="Go to Geography (slide 136)">
                  <a:extLst>
                    <a:ext uri="{A12FA001-AC4F-418D-AE19-62706E023703}">
                      <ahyp:hlinkClr xmlns:ahyp="http://schemas.microsoft.com/office/drawing/2018/hyperlinkcolor" val="tx"/>
                    </a:ext>
                  </a:extLst>
                </a:hlinkClick>
              </a:rPr>
              <a:t>Geography</a:t>
            </a:r>
            <a:endParaRPr lang="en-US" sz="2200" dirty="0"/>
          </a:p>
        </p:txBody>
      </p:sp>
      <p:sp>
        <p:nvSpPr>
          <p:cNvPr id="18" name="toc-items-2"/>
          <p:cNvSpPr txBox="1"/>
          <p:nvPr/>
        </p:nvSpPr>
        <p:spPr>
          <a:xfrm>
            <a:off x="6370168"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400" u="sng" dirty="0">
                <a:solidFill>
                  <a:schemeClr val="accent5"/>
                </a:solidFill>
                <a:hlinkClick r:id="rId33" action="ppaction://hlinksldjump" tooltip="Go to slide 136">
                  <a:extLst>
                    <a:ext uri="{A12FA001-AC4F-418D-AE19-62706E023703}">
                      <ahyp:hlinkClr xmlns:ahyp="http://schemas.microsoft.com/office/drawing/2018/hyperlinkcolor" val="tx"/>
                    </a:ext>
                  </a:extLst>
                </a:hlinkClick>
              </a:rPr>
              <a:t>Jerusalem and the house…</a:t>
            </a:r>
            <a:endParaRPr lang="en-US" sz="1400" dirty="0"/>
          </a:p>
          <a:p>
            <a:pPr marL="139700" indent="-139700">
              <a:spcAft>
                <a:spcPts val="600"/>
              </a:spcAft>
              <a:buSzPct val="100000"/>
              <a:buChar char="•"/>
            </a:pPr>
            <a:r>
              <a:rPr lang="en-US" sz="1400" u="sng" dirty="0">
                <a:solidFill>
                  <a:schemeClr val="accent5"/>
                </a:solidFill>
                <a:hlinkClick r:id="rId33" action="ppaction://hlinksldjump" tooltip="Go to slide 136">
                  <a:extLst>
                    <a:ext uri="{A12FA001-AC4F-418D-AE19-62706E023703}">
                      <ahyp:hlinkClr xmlns:ahyp="http://schemas.microsoft.com/office/drawing/2018/hyperlinkcolor" val="tx"/>
                    </a:ext>
                  </a:extLst>
                </a:hlinkClick>
              </a:rPr>
              <a:t>From Isaiah’s isles to…</a:t>
            </a:r>
            <a:endParaRPr lang="en-US" sz="1400" dirty="0"/>
          </a:p>
          <a:p>
            <a:pPr marL="139700" indent="-139700">
              <a:spcAft>
                <a:spcPts val="600"/>
              </a:spcAft>
              <a:buSzPct val="100000"/>
              <a:buChar char="•"/>
            </a:pPr>
            <a:r>
              <a:rPr lang="en-US" sz="1400" u="sng" dirty="0">
                <a:solidFill>
                  <a:schemeClr val="accent5"/>
                </a:solidFill>
                <a:hlinkClick r:id="rId33" action="ppaction://hlinksldjump" tooltip="Go to slide 136">
                  <a:extLst>
                    <a:ext uri="{A12FA001-AC4F-418D-AE19-62706E023703}">
                      <ahyp:hlinkClr xmlns:ahyp="http://schemas.microsoft.com/office/drawing/2018/hyperlinkcolor" val="tx"/>
                    </a:ext>
                  </a:extLst>
                </a:hlinkClick>
              </a:rPr>
              <a:t>Hebron, Beersheba, and…</a:t>
            </a:r>
            <a:endParaRPr lang="en-US" sz="1400" dirty="0"/>
          </a:p>
        </p:txBody>
      </p:sp>
      <p:sp>
        <p:nvSpPr>
          <p:cNvPr id="19" name="toc-card-3"/>
          <p:cNvSpPr/>
          <p:nvPr/>
        </p:nvSpPr>
        <p:spPr>
          <a:xfrm>
            <a:off x="9075191"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20" name="icon-bg-link"/>
          <p:cNvSpPr/>
          <p:nvPr/>
        </p:nvSpPr>
        <p:spPr>
          <a:xfrm>
            <a:off x="10039083" y="2103120"/>
            <a:ext cx="640080" cy="640080"/>
          </a:xfrm>
          <a:prstGeom prst="ellipse">
            <a:avLst/>
          </a:prstGeom>
          <a:solidFill>
            <a:schemeClr val="accent2"/>
          </a:solidFill>
          <a:ln/>
        </p:spPr>
      </p:sp>
      <p:pic>
        <p:nvPicPr>
          <p:cNvPr id="21" name="icon-link" descr="link">    </p:cNvPr>
          <p:cNvPicPr>
            <a:picLocks noChangeAspect="1"/>
          </p:cNvPicPr>
          <p:nvPr/>
        </p:nvPicPr>
        <p:blipFill>
          <a:blip r:embed="rId20"/>
          <a:stretch>
            <a:fillRect/>
          </a:stretch>
        </p:blipFill>
        <p:spPr>
          <a:xfrm>
            <a:off x="10183101" y="2247138"/>
            <a:ext cx="352044" cy="352044"/>
          </a:xfrm>
          <a:prstGeom prst="rect">
            <a:avLst/>
          </a:prstGeom>
        </p:spPr>
      </p:pic>
      <p:sp>
        <p:nvSpPr>
          <p:cNvPr id="22" name="toc-label-3"/>
          <p:cNvSpPr txBox="1"/>
          <p:nvPr/>
        </p:nvSpPr>
        <p:spPr>
          <a:xfrm>
            <a:off x="9258071"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34" action="ppaction://hlinksldjump" tooltip="Go to Other Themes (slide 137)">
                  <a:extLst>
                    <a:ext uri="{A12FA001-AC4F-418D-AE19-62706E023703}">
                      <ahyp:hlinkClr xmlns:ahyp="http://schemas.microsoft.com/office/drawing/2018/hyperlinkcolor" val="tx"/>
                    </a:ext>
                  </a:extLst>
                </a:hlinkClick>
              </a:rPr>
              <a:t>Other Themes</a:t>
            </a:r>
            <a:endParaRPr lang="en-US" sz="2200" dirty="0"/>
          </a:p>
        </p:txBody>
      </p:sp>
      <p:sp>
        <p:nvSpPr>
          <p:cNvPr id="23" name="toc-items-3"/>
          <p:cNvSpPr txBox="1"/>
          <p:nvPr/>
        </p:nvSpPr>
        <p:spPr>
          <a:xfrm>
            <a:off x="9212351"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400" u="sng" dirty="0">
                <a:solidFill>
                  <a:schemeClr val="accent5"/>
                </a:solidFill>
                <a:hlinkClick r:id="rId34" action="ppaction://hlinksldjump" tooltip="Go to slide 137">
                  <a:extLst>
                    <a:ext uri="{A12FA001-AC4F-418D-AE19-62706E023703}">
                      <ahyp:hlinkClr xmlns:ahyp="http://schemas.microsoft.com/office/drawing/2018/hyperlinkcolor" val="tx"/>
                    </a:ext>
                  </a:extLst>
                </a:hlinkClick>
              </a:rPr>
              <a:t>Idols that cannot save</a:t>
            </a:r>
            <a:endParaRPr lang="en-US" sz="1400" dirty="0"/>
          </a:p>
          <a:p>
            <a:pPr marL="139700" indent="-139700">
              <a:spcAft>
                <a:spcPts val="600"/>
              </a:spcAft>
              <a:buSzPct val="100000"/>
              <a:buChar char="•"/>
            </a:pPr>
            <a:r>
              <a:rPr lang="en-US" sz="1400" u="sng" dirty="0">
                <a:solidFill>
                  <a:schemeClr val="accent5"/>
                </a:solidFill>
                <a:hlinkClick r:id="rId34" action="ppaction://hlinksldjump" tooltip="Go to slide 137">
                  <a:extLst>
                    <a:ext uri="{A12FA001-AC4F-418D-AE19-62706E023703}">
                      <ahyp:hlinkClr xmlns:ahyp="http://schemas.microsoft.com/office/drawing/2018/hyperlinkcolor" val="tx"/>
                    </a:ext>
                  </a:extLst>
                </a:hlinkClick>
              </a:rPr>
              <a:t>God above every temple</a:t>
            </a:r>
            <a:endParaRPr lang="en-US" sz="1400" dirty="0"/>
          </a:p>
          <a:p>
            <a:pPr marL="139700" indent="-139700">
              <a:spcAft>
                <a:spcPts val="600"/>
              </a:spcAft>
              <a:buSzPct val="100000"/>
              <a:buChar char="•"/>
            </a:pPr>
            <a:r>
              <a:rPr lang="en-US" sz="1400" u="sng" dirty="0">
                <a:solidFill>
                  <a:schemeClr val="accent5"/>
                </a:solidFill>
                <a:hlinkClick r:id="rId35" action="ppaction://hlinksldjump" tooltip="Go to slide 138">
                  <a:extLst>
                    <a:ext uri="{A12FA001-AC4F-418D-AE19-62706E023703}">
                      <ahyp:hlinkClr xmlns:ahyp="http://schemas.microsoft.com/office/drawing/2018/hyperlinkcolor" val="tx"/>
                    </a:ext>
                  </a:extLst>
                </a:hlinkClick>
              </a:rPr>
              <a:t>Trembling at the word of…</a:t>
            </a:r>
            <a:endParaRPr lang="en-US" sz="1400" dirty="0"/>
          </a:p>
          <a:p>
            <a:pPr marL="139700" indent="-139700">
              <a:spcAft>
                <a:spcPts val="600"/>
              </a:spcAft>
              <a:buSzPct val="100000"/>
              <a:buChar char="•"/>
            </a:pPr>
            <a:r>
              <a:rPr lang="en-US" sz="1400" u="sng" dirty="0">
                <a:solidFill>
                  <a:schemeClr val="accent5"/>
                </a:solidFill>
                <a:hlinkClick r:id="rId35" action="ppaction://hlinksldjump" tooltip="Go to slide 138">
                  <a:extLst>
                    <a:ext uri="{A12FA001-AC4F-418D-AE19-62706E023703}">
                      <ahyp:hlinkClr xmlns:ahyp="http://schemas.microsoft.com/office/drawing/2018/hyperlinkcolor" val="tx"/>
                    </a:ext>
                  </a:extLst>
                </a:hlinkClick>
              </a:rPr>
              <a:t>The God of the living and…</a:t>
            </a:r>
            <a:endParaRPr lang="en-US" sz="1400" dirty="0"/>
          </a:p>
          <a:p>
            <a:pPr marL="139700" indent="-139700">
              <a:spcAft>
                <a:spcPts val="600"/>
              </a:spcAft>
              <a:buSzPct val="100000"/>
              <a:buChar char="•"/>
            </a:pPr>
            <a:r>
              <a:rPr lang="en-US" sz="1400" u="sng" dirty="0">
                <a:solidFill>
                  <a:schemeClr val="accent5"/>
                </a:solidFill>
                <a:hlinkClick r:id="rId35" action="ppaction://hlinksldjump" tooltip="Go to slide 138">
                  <a:extLst>
                    <a:ext uri="{A12FA001-AC4F-418D-AE19-62706E023703}">
                      <ahyp:hlinkClr xmlns:ahyp="http://schemas.microsoft.com/office/drawing/2018/hyperlinkcolor" val="tx"/>
                    </a:ext>
                  </a:extLst>
                </a:hlinkClick>
              </a:rPr>
              <a:t>Care for the widow and…</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34 — Josiah; Hilkiah; (R)</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Josiah (8/31/good). In the 8th year of his reign began to seek YHWH. In 12th year began purging idols. In 18th yr had Hilkiah oversee temple repairs. Money delivered that had been collected from all the remnant of Israel, given to the workmen. Book of the Law found, scribe Shaphan brings to Josiah, who tears clothes. Hilkiah goes to prophetess Huldah (wife of Shallum, keeper of the wardrobe), she brings good message.</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Josiah began to reign at eight years old and did right, turning neither to the right hand nor to the left. In his eighth year he began to seek the God of David, and in his twelfth year he purged Judah, Jerusalem, and the northern cities of high places, groves, and images. In his eighteenth year he sent men to repair the house of the LORD, and Hilkiah the priest found a book of the law given by Moses. When Shaphan read it, the king rent his clothes. Huldah the prophetess said the curses would come, but not in his days, because his heart was tender. Josiah read the book to all the people and made a covenant.</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FACTUAL SUMMARY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34 — Josiah; Hilkiah; (R)</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Josiah seeks God young, purges idols, and repairs the temple; Hilkiah finds the book of the law; Huldah foretells judgment delayed; Josiah leads Judah in covenant.</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Josiah was eight years old when he began to reign, and reigned 31 years in Jerusalem. He did right, declining neither to the right hand nor to the left (vv. 1-2).</a:t>
            </a:r>
            <a:endParaRPr lang="en-US" sz="1400" dirty="0"/>
          </a:p>
          <a:p>
            <a:pPr marL="203200" indent="-203200">
              <a:spcAft>
                <a:spcPts val="500"/>
              </a:spcAft>
              <a:buSzPct val="100000"/>
              <a:buChar char="•"/>
            </a:pPr>
            <a:r>
              <a:rPr lang="en-US" sz="1400" dirty="0">
                <a:solidFill>
                  <a:schemeClr val="tx1"/>
                </a:solidFill>
              </a:rPr>
              <a:t>In his eighth year he began to seek the God of David. In the twelfth year he began to purge Judah and Jerusalem of the high places, groves, and images (v. 3).</a:t>
            </a:r>
            <a:endParaRPr lang="en-US" sz="1400" dirty="0"/>
          </a:p>
          <a:p>
            <a:pPr marL="203200" indent="-203200">
              <a:spcAft>
                <a:spcPts val="500"/>
              </a:spcAft>
              <a:buSzPct val="100000"/>
              <a:buChar char="•"/>
            </a:pPr>
            <a:r>
              <a:rPr lang="en-US" sz="1400" dirty="0">
                <a:solidFill>
                  <a:schemeClr val="tx1"/>
                </a:solidFill>
              </a:rPr>
              <a:t>He made dust of the images, strowed it upon the graves, and burnt the bones of the priests upon their altars (vv. 4-5).</a:t>
            </a:r>
            <a:endParaRPr lang="en-US" sz="1400" dirty="0"/>
          </a:p>
          <a:p>
            <a:pPr marL="203200" indent="-203200">
              <a:spcAft>
                <a:spcPts val="500"/>
              </a:spcAft>
              <a:buSzPct val="100000"/>
              <a:buChar char="•"/>
            </a:pPr>
            <a:r>
              <a:rPr lang="en-US" sz="1400" dirty="0">
                <a:solidFill>
                  <a:schemeClr val="tx1"/>
                </a:solidFill>
              </a:rPr>
              <a:t>So did he in the cities of Manasseh, Ephraim, and Simeon, unto Naphtali, and returned to Jerusalem (vv. 6-7).</a:t>
            </a:r>
            <a:endParaRPr lang="en-US" sz="1400" dirty="0"/>
          </a:p>
          <a:p>
            <a:pPr marL="203200" indent="-203200">
              <a:spcAft>
                <a:spcPts val="500"/>
              </a:spcAft>
              <a:buSzPct val="100000"/>
              <a:buChar char="•"/>
            </a:pPr>
            <a:r>
              <a:rPr lang="en-US" sz="1400" dirty="0">
                <a:solidFill>
                  <a:schemeClr val="tx1"/>
                </a:solidFill>
              </a:rPr>
              <a:t>In the eighteenth year he sent Shaphan, Maaseiah, and Joah to repair the house of the LORD (v. 8).</a:t>
            </a:r>
            <a:endParaRPr lang="en-US" sz="1400" dirty="0"/>
          </a:p>
          <a:p>
            <a:pPr marL="203200" indent="-203200">
              <a:spcAft>
                <a:spcPts val="500"/>
              </a:spcAft>
              <a:buSzPct val="100000"/>
              <a:buChar char="•"/>
            </a:pPr>
            <a:r>
              <a:rPr lang="en-US" sz="1400" dirty="0">
                <a:solidFill>
                  <a:schemeClr val="tx1"/>
                </a:solidFill>
              </a:rPr>
              <a:t>They delivered to Hilkiah the high priest the money the Levites had gathered from Israel, Judah, and Benjamin (v. 9).</a:t>
            </a:r>
            <a:endParaRPr lang="en-US" sz="1400" dirty="0"/>
          </a:p>
          <a:p>
            <a:pPr marL="203200" indent="-203200">
              <a:spcAft>
                <a:spcPts val="500"/>
              </a:spcAft>
              <a:buSzPct val="100000"/>
              <a:buChar char="•"/>
            </a:pPr>
            <a:r>
              <a:rPr lang="en-US" sz="1400" dirty="0">
                <a:solidFill>
                  <a:schemeClr val="tx1"/>
                </a:solidFill>
              </a:rPr>
              <a:t>The workmen bought hewn stone and timber and did the work faithfully, under Levite overseers of the sons of Merari and of the Kohathites, with scribes, officers, and porters (vv. 10-13).</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FACTUAL SUMMARY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34 — Josiah; Hilkiah; (R)</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fact-card"/>
          <p:cNvSpPr/>
          <p:nvPr/>
        </p:nvSpPr>
        <p:spPr>
          <a:xfrm>
            <a:off x="548640" y="1508760"/>
            <a:ext cx="11094415" cy="4617720"/>
          </a:xfrm>
          <a:prstGeom prst="roundRect">
            <a:avLst>
              <a:gd name="adj" fmla="val 1980"/>
            </a:avLst>
          </a:prstGeom>
          <a:solidFill>
            <a:schemeClr val="bg2"/>
          </a:solidFill>
          <a:ln/>
        </p:spPr>
      </p:sp>
      <p:sp>
        <p:nvSpPr>
          <p:cNvPr id="6" name="icon-bg-list"/>
          <p:cNvSpPr/>
          <p:nvPr/>
        </p:nvSpPr>
        <p:spPr>
          <a:xfrm>
            <a:off x="822960" y="1737360"/>
            <a:ext cx="438912" cy="438912"/>
          </a:xfrm>
          <a:prstGeom prst="ellipse">
            <a:avLst/>
          </a:prstGeom>
          <a:solidFill>
            <a:schemeClr val="accent1"/>
          </a:solidFill>
          <a:ln/>
        </p:spPr>
      </p:sp>
      <p:pic>
        <p:nvPicPr>
          <p:cNvPr id="7" name="icon-list" descr="list">    </p:cNvPr>
          <p:cNvPicPr>
            <a:picLocks noChangeAspect="1"/>
          </p:cNvPicPr>
          <p:nvPr/>
        </p:nvPicPr>
        <p:blipFill>
          <a:blip r:embed="rId2"/>
          <a:stretch>
            <a:fillRect/>
          </a:stretch>
        </p:blipFill>
        <p:spPr>
          <a:xfrm>
            <a:off x="921715" y="1836115"/>
            <a:ext cx="241402" cy="241402"/>
          </a:xfrm>
          <a:prstGeom prst="rect">
            <a:avLst/>
          </a:prstGeom>
        </p:spPr>
      </p:pic>
      <p:sp>
        <p:nvSpPr>
          <p:cNvPr id="8" name="fact-text"/>
          <p:cNvSpPr txBox="1"/>
          <p:nvPr/>
        </p:nvSpPr>
        <p:spPr>
          <a:xfrm>
            <a:off x="1463040" y="1737360"/>
            <a:ext cx="9905695" cy="425196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Hilkiah found a book of the law of the LORD given by Moses, and delivered it to Shaphan the scribe (vv. 14-15).</a:t>
            </a:r>
            <a:endParaRPr lang="en-US" sz="1400" dirty="0"/>
          </a:p>
          <a:p>
            <a:pPr marL="203200" indent="-203200">
              <a:spcAft>
                <a:spcPts val="500"/>
              </a:spcAft>
              <a:buSzPct val="100000"/>
              <a:buChar char="•"/>
            </a:pPr>
            <a:r>
              <a:rPr lang="en-US" sz="1400" dirty="0">
                <a:solidFill>
                  <a:schemeClr val="tx1"/>
                </a:solidFill>
              </a:rPr>
              <a:t>Shaphan reported to the king, then read the book before him, and the king rent his clothes (vv. 16-19).</a:t>
            </a:r>
            <a:endParaRPr lang="en-US" sz="1400" dirty="0"/>
          </a:p>
          <a:p>
            <a:pPr marL="203200" indent="-203200">
              <a:spcAft>
                <a:spcPts val="500"/>
              </a:spcAft>
              <a:buSzPct val="100000"/>
              <a:buChar char="•"/>
            </a:pPr>
            <a:r>
              <a:rPr lang="en-US" sz="1400" dirty="0">
                <a:solidFill>
                  <a:schemeClr val="tx1"/>
                </a:solidFill>
              </a:rPr>
              <a:t>He sent Hilkiah, Ahikam, Abdon, Shaphan, and Asaiah to enquire of the LORD, for great is the wrath of the LORD poured out upon us (vv. 20-21).</a:t>
            </a:r>
            <a:endParaRPr lang="en-US" sz="1400" dirty="0"/>
          </a:p>
          <a:p>
            <a:pPr marL="203200" indent="-203200">
              <a:spcAft>
                <a:spcPts val="500"/>
              </a:spcAft>
              <a:buSzPct val="100000"/>
              <a:buChar char="•"/>
            </a:pPr>
            <a:r>
              <a:rPr lang="en-US" sz="1400" dirty="0">
                <a:solidFill>
                  <a:schemeClr val="tx1"/>
                </a:solidFill>
              </a:rPr>
              <a:t>They went to Huldah the prophetess, who dwelt in Jerusalem in the college (v. 22).</a:t>
            </a:r>
            <a:endParaRPr lang="en-US" sz="1400" dirty="0"/>
          </a:p>
          <a:p>
            <a:pPr marL="203200" indent="-203200">
              <a:spcAft>
                <a:spcPts val="500"/>
              </a:spcAft>
              <a:buSzPct val="100000"/>
              <a:buChar char="•"/>
            </a:pPr>
            <a:r>
              <a:rPr lang="en-US" sz="1400" dirty="0">
                <a:solidFill>
                  <a:schemeClr val="tx1"/>
                </a:solidFill>
              </a:rPr>
              <a:t>She said, I will bring upon this place all the curses written in the book, because they have forsaken me (vv. 23-25).</a:t>
            </a:r>
            <a:endParaRPr lang="en-US" sz="1400" dirty="0"/>
          </a:p>
          <a:p>
            <a:pPr marL="203200" indent="-203200">
              <a:spcAft>
                <a:spcPts val="500"/>
              </a:spcAft>
              <a:buSzPct val="100000"/>
              <a:buChar char="•"/>
            </a:pPr>
            <a:r>
              <a:rPr lang="en-US" sz="1400" dirty="0">
                <a:solidFill>
                  <a:schemeClr val="tx1"/>
                </a:solidFill>
              </a:rPr>
              <a:t>To the king: because thine heart was tender, thou shalt be gathered to thy grave in peace and not see the evil (vv. 26-28).</a:t>
            </a:r>
            <a:endParaRPr lang="en-US" sz="1400" dirty="0"/>
          </a:p>
          <a:p>
            <a:pPr marL="203200" indent="-203200">
              <a:spcAft>
                <a:spcPts val="500"/>
              </a:spcAft>
              <a:buSzPct val="100000"/>
              <a:buChar char="•"/>
            </a:pPr>
            <a:r>
              <a:rPr lang="en-US" sz="1400" dirty="0">
                <a:solidFill>
                  <a:schemeClr val="tx1"/>
                </a:solidFill>
              </a:rPr>
              <a:t>The king read all the words of the book of the covenant to the people, great and small, in the house of the LORD (vv. 29-30).</a:t>
            </a:r>
            <a:endParaRPr lang="en-US" sz="1400" dirty="0"/>
          </a:p>
          <a:p>
            <a:pPr marL="203200" indent="-203200">
              <a:spcAft>
                <a:spcPts val="500"/>
              </a:spcAft>
              <a:buSzPct val="100000"/>
              <a:buChar char="•"/>
            </a:pPr>
            <a:r>
              <a:rPr lang="en-US" sz="1400" dirty="0">
                <a:solidFill>
                  <a:schemeClr val="tx1"/>
                </a:solidFill>
              </a:rPr>
              <a:t>He made a covenant before the LORD to keep his commandments with all his heart, and caused all present to stand to it (vv. 31-32).</a:t>
            </a:r>
            <a:endParaRPr lang="en-US" sz="1400" dirty="0"/>
          </a:p>
          <a:p>
            <a:pPr marL="203200" indent="-203200">
              <a:spcAft>
                <a:spcPts val="500"/>
              </a:spcAft>
              <a:buSzPct val="100000"/>
              <a:buChar char="•"/>
            </a:pPr>
            <a:r>
              <a:rPr lang="en-US" sz="1400" dirty="0">
                <a:solidFill>
                  <a:schemeClr val="tx1"/>
                </a:solidFill>
              </a:rPr>
              <a:t>Josiah took away all the abominations out of all the countries of Israel, and all his days they departed not from following the LORD (v. 33).</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34 — Josiah; Hilkiah; (R)</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200"/>
              </a:spcAft>
              <a:buNone/>
            </a:pPr>
            <a:r>
              <a:rPr lang="en-US" sz="1500" b="1" dirty="0">
                <a:solidFill>
                  <a:schemeClr val="accent1"/>
                </a:solidFill>
              </a:rPr>
              <a:t>2 Kings 22:1-20. </a:t>
            </a:r>
            <a:pPr indent="0" marL="0">
              <a:spcAft>
                <a:spcPts val="1200"/>
              </a:spcAft>
              <a:buNone/>
            </a:pPr>
            <a:r>
              <a:rPr lang="en-US" sz="1500" dirty="0">
                <a:solidFill>
                  <a:schemeClr val="tx1"/>
                </a:solidFill>
              </a:rPr>
              <a:t>Josiah was eight years old when he began to reign, and he reigned thirty and one years in Jerusalem, the same reign, temple repair, finding of the book, and word of Huldah as vv. 1-2, 8-28, in close wording. Kings puts all the purging after the finding of the book; Chronicles begins it in the twelfth year (v. 3).</a:t>
            </a:r>
            <a:endParaRPr lang="en-US" sz="1500" dirty="0"/>
          </a:p>
          <a:p>
            <a:pPr indent="0" marL="0">
              <a:spcAft>
                <a:spcPts val="1200"/>
              </a:spcAft>
              <a:buNone/>
            </a:pPr>
            <a:r>
              <a:rPr lang="en-US" sz="1500" b="1" dirty="0">
                <a:solidFill>
                  <a:schemeClr val="accent1"/>
                </a:solidFill>
              </a:rPr>
              <a:t>2 Kings 23:1-3. </a:t>
            </a:r>
            <a:pPr indent="0" marL="0">
              <a:spcAft>
                <a:spcPts val="1200"/>
              </a:spcAft>
              <a:buNone/>
            </a:pPr>
            <a:r>
              <a:rPr lang="en-US" sz="1500" dirty="0">
                <a:solidFill>
                  <a:schemeClr val="tx1"/>
                </a:solidFill>
              </a:rPr>
              <a:t>And the king stood by a pillar, and made a covenant before the LORD, the same covenant as vv. 29-32.</a:t>
            </a:r>
            <a:endParaRPr lang="en-US" sz="1500" dirty="0"/>
          </a:p>
          <a:p>
            <a:pPr indent="0" marL="0">
              <a:spcAft>
                <a:spcPts val="1200"/>
              </a:spcAft>
              <a:buNone/>
            </a:pPr>
            <a:r>
              <a:rPr lang="en-US" sz="1500" b="1" dirty="0">
                <a:solidFill>
                  <a:schemeClr val="accent1"/>
                </a:solidFill>
              </a:rPr>
              <a:t>2 Kings 23:4-20. </a:t>
            </a:r>
            <a:pPr indent="0" marL="0">
              <a:spcAft>
                <a:spcPts val="1200"/>
              </a:spcAft>
              <a:buNone/>
            </a:pPr>
            <a:r>
              <a:rPr lang="en-US" sz="1500" dirty="0">
                <a:solidFill>
                  <a:schemeClr val="tx1"/>
                </a:solidFill>
              </a:rPr>
              <a:t>And he brake down the houses of the sodomites, the full account of the purge that vv. 3-7, 33 give in short.</a:t>
            </a:r>
            <a:endParaRPr lang="en-US" sz="15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200"/>
              </a:spcAft>
              <a:buNone/>
            </a:pPr>
            <a:r>
              <a:rPr lang="en-US" sz="1500" b="1" dirty="0">
                <a:solidFill>
                  <a:schemeClr val="accent3"/>
                </a:solidFill>
              </a:rPr>
              <a:t>None. </a:t>
            </a:r>
            <a:pPr indent="0" marL="0">
              <a:spcAft>
                <a:spcPts val="1200"/>
              </a:spcAft>
              <a:buNone/>
            </a:pPr>
            <a:r>
              <a:rPr lang="en-US" sz="1500" dirty="0">
                <a:solidFill>
                  <a:schemeClr val="tx1"/>
                </a:solidFill>
              </a:rPr>
              <a:t>No later passage quotes the words of this chapter. The curses of v. 24 point back to the law and are listed under Related.</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RELATED BIBLE PASSAGES  ·  1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34 — Josiah; Hilkiah; (R)</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Later restatement of Josiah's reform</a:t>
            </a:r>
            <a:endParaRPr lang="en-US" sz="1500" dirty="0"/>
          </a:p>
          <a:p>
            <a:pPr marL="177800" indent="-177800">
              <a:spcAft>
                <a:spcPts val="300"/>
              </a:spcAft>
              <a:buSzPct val="100000"/>
              <a:buChar char="•"/>
            </a:pPr>
            <a:r>
              <a:rPr lang="en-US" sz="1400" b="1" dirty="0">
                <a:solidFill>
                  <a:schemeClr val="accent1"/>
                </a:solidFill>
              </a:rPr>
              <a:t>2 Chron 35:18. </a:t>
            </a:r>
            <a:pPr indent="0" marL="0">
              <a:spcAft>
                <a:spcPts val="300"/>
              </a:spcAft>
              <a:buNone/>
            </a:pPr>
            <a:r>
              <a:rPr lang="en-US" sz="1400" dirty="0">
                <a:solidFill>
                  <a:schemeClr val="tx1"/>
                </a:solidFill>
              </a:rPr>
              <a:t>Neither did all the kings of Israel keep such a passover as Josiah kept, the reform of v. 33 carried into the passover.</a:t>
            </a:r>
            <a:endParaRPr lang="en-US" sz="1500" dirty="0"/>
          </a:p>
          <a:p>
            <a:pPr marL="177800" indent="-177800">
              <a:spcAft>
                <a:spcPts val="300"/>
              </a:spcAft>
              <a:buSzPct val="100000"/>
              <a:buChar char="•"/>
            </a:pPr>
            <a:r>
              <a:rPr lang="en-US" sz="1400" b="1" dirty="0">
                <a:solidFill>
                  <a:schemeClr val="accent1"/>
                </a:solidFill>
              </a:rPr>
              <a:t>Jer 22:15-16. </a:t>
            </a:r>
            <a:pPr indent="0" marL="0">
              <a:spcAft>
                <a:spcPts val="300"/>
              </a:spcAft>
              <a:buNone/>
            </a:pPr>
            <a:r>
              <a:rPr lang="en-US" sz="1400" dirty="0">
                <a:solidFill>
                  <a:schemeClr val="tx1"/>
                </a:solidFill>
              </a:rPr>
              <a:t>He judged the cause of the poor and needy; then it was well with him, Jeremiah's memory of the king of v. 2.</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A king foretold by name</a:t>
            </a:r>
            <a:endParaRPr lang="en-US" sz="1500" dirty="0"/>
          </a:p>
          <a:p>
            <a:pPr marL="177800" indent="-177800">
              <a:spcAft>
                <a:spcPts val="300"/>
              </a:spcAft>
              <a:buSzPct val="100000"/>
              <a:buChar char="•"/>
            </a:pPr>
            <a:r>
              <a:rPr lang="en-US" sz="1400" b="1" dirty="0">
                <a:solidFill>
                  <a:schemeClr val="accent1"/>
                </a:solidFill>
              </a:rPr>
              <a:t>1 Kings 13:2. </a:t>
            </a:r>
            <a:pPr indent="0" marL="0">
              <a:spcAft>
                <a:spcPts val="300"/>
              </a:spcAft>
              <a:buNone/>
            </a:pPr>
            <a:r>
              <a:rPr lang="en-US" sz="1400" dirty="0">
                <a:solidFill>
                  <a:schemeClr val="tx1"/>
                </a:solidFill>
              </a:rPr>
              <a:t>Behold, a child shall be born unto the house of David, Josiah by name; and upon thee shall he offer the priests of the high places, fulfilled when Josiah burnt the bones of the priests in v. 5.</a:t>
            </a:r>
            <a:endParaRPr lang="en-US" sz="1500" dirty="0"/>
          </a:p>
          <a:p>
            <a:pPr marL="177800" indent="-177800">
              <a:spcAft>
                <a:spcPts val="300"/>
              </a:spcAft>
              <a:buSzPct val="100000"/>
              <a:buChar char="•"/>
            </a:pPr>
            <a:r>
              <a:rPr lang="en-US" sz="1400" b="1" dirty="0">
                <a:solidFill>
                  <a:schemeClr val="accent1"/>
                </a:solidFill>
              </a:rPr>
              <a:t>2 Kings 23:16. </a:t>
            </a:r>
            <a:pPr indent="0" marL="0">
              <a:spcAft>
                <a:spcPts val="300"/>
              </a:spcAft>
              <a:buNone/>
            </a:pPr>
            <a:r>
              <a:rPr lang="en-US" sz="1400" dirty="0">
                <a:solidFill>
                  <a:schemeClr val="tx1"/>
                </a:solidFill>
              </a:rPr>
              <a:t>And took the bones out of the sepulchres, and burned them upon the altar, the same deed as v. 5.</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Seeking God while young</a:t>
            </a:r>
            <a:endParaRPr lang="en-US" sz="1500" dirty="0"/>
          </a:p>
          <a:p>
            <a:pPr marL="177800" indent="-177800">
              <a:spcAft>
                <a:spcPts val="300"/>
              </a:spcAft>
              <a:buSzPct val="100000"/>
              <a:buChar char="•"/>
            </a:pPr>
            <a:r>
              <a:rPr lang="en-US" sz="1400" b="1" dirty="0">
                <a:solidFill>
                  <a:schemeClr val="accent1"/>
                </a:solidFill>
              </a:rPr>
              <a:t>Eccl 12:1. </a:t>
            </a:r>
            <a:pPr indent="0" marL="0">
              <a:spcAft>
                <a:spcPts val="300"/>
              </a:spcAft>
              <a:buNone/>
            </a:pPr>
            <a:r>
              <a:rPr lang="en-US" sz="1400" dirty="0">
                <a:solidFill>
                  <a:schemeClr val="tx1"/>
                </a:solidFill>
              </a:rPr>
              <a:t>Remember now thy Creator in the days of thy youth, the seeking of v. 3.</a:t>
            </a:r>
            <a:endParaRPr lang="en-US" sz="1500" dirty="0"/>
          </a:p>
          <a:p>
            <a:pPr marL="177800" indent="-177800">
              <a:spcAft>
                <a:spcPts val="300"/>
              </a:spcAft>
              <a:buSzPct val="100000"/>
              <a:buChar char="•"/>
            </a:pPr>
            <a:r>
              <a:rPr lang="en-US" sz="1400" b="1" dirty="0">
                <a:solidFill>
                  <a:schemeClr val="accent1"/>
                </a:solidFill>
              </a:rPr>
              <a:t>2 Tim 3:15. </a:t>
            </a:r>
            <a:pPr indent="0" marL="0">
              <a:spcAft>
                <a:spcPts val="300"/>
              </a:spcAft>
              <a:buNone/>
            </a:pPr>
            <a:r>
              <a:rPr lang="en-US" sz="1400" dirty="0">
                <a:solidFill>
                  <a:schemeClr val="tx1"/>
                </a:solidFill>
              </a:rPr>
              <a:t>From a child thou hast known the holy scriptures, a young life shaped by the word, like v. 3.</a:t>
            </a:r>
            <a:endParaRPr lang="en-US" sz="1500" dirty="0"/>
          </a:p>
          <a:p>
            <a:pPr marL="177800" indent="-177800">
              <a:spcAft>
                <a:spcPts val="300"/>
              </a:spcAft>
              <a:buSzPct val="100000"/>
              <a:buChar char="•"/>
            </a:pPr>
            <a:r>
              <a:rPr lang="en-US" sz="1400" b="1" dirty="0">
                <a:solidFill>
                  <a:schemeClr val="accent1"/>
                </a:solidFill>
              </a:rPr>
              <a:t>Jer 1:2. </a:t>
            </a:r>
            <a:pPr indent="0" marL="0">
              <a:spcAft>
                <a:spcPts val="300"/>
              </a:spcAft>
              <a:buNone/>
            </a:pPr>
            <a:r>
              <a:rPr lang="en-US" sz="1400" dirty="0">
                <a:solidFill>
                  <a:schemeClr val="tx1"/>
                </a:solidFill>
              </a:rPr>
              <a:t>In the thirteenth year of his reign, Jeremiah called the year after Josiah began to purge (v. 3).</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RELATED BIBLE PASSAGES  ·  2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34 — Josiah; Hilkiah; (R)</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The book of the law found</a:t>
            </a:r>
            <a:endParaRPr lang="en-US" sz="1500" dirty="0"/>
          </a:p>
          <a:p>
            <a:pPr marL="177800" indent="-177800">
              <a:spcAft>
                <a:spcPts val="300"/>
              </a:spcAft>
              <a:buSzPct val="100000"/>
              <a:buChar char="•"/>
            </a:pPr>
            <a:r>
              <a:rPr lang="en-US" sz="1400" b="1" dirty="0">
                <a:solidFill>
                  <a:schemeClr val="accent1"/>
                </a:solidFill>
              </a:rPr>
              <a:t>Deut 31:26. </a:t>
            </a:r>
            <a:pPr indent="0" marL="0">
              <a:spcAft>
                <a:spcPts val="300"/>
              </a:spcAft>
              <a:buNone/>
            </a:pPr>
            <a:r>
              <a:rPr lang="en-US" sz="1400" dirty="0">
                <a:solidFill>
                  <a:schemeClr val="tx1"/>
                </a:solidFill>
              </a:rPr>
              <a:t>Take this book of the law, and put it in the side of the ark of the covenant, the book kept beside the ark, found in v. 14.</a:t>
            </a:r>
            <a:endParaRPr lang="en-US" sz="1500" dirty="0"/>
          </a:p>
          <a:p>
            <a:pPr marL="177800" indent="-177800">
              <a:spcAft>
                <a:spcPts val="300"/>
              </a:spcAft>
              <a:buSzPct val="100000"/>
              <a:buChar char="•"/>
            </a:pPr>
            <a:r>
              <a:rPr lang="en-US" sz="1400" b="1" dirty="0">
                <a:solidFill>
                  <a:schemeClr val="accent1"/>
                </a:solidFill>
              </a:rPr>
              <a:t>Deut 17:18-19. </a:t>
            </a:r>
            <a:pPr indent="0" marL="0">
              <a:spcAft>
                <a:spcPts val="300"/>
              </a:spcAft>
              <a:buNone/>
            </a:pPr>
            <a:r>
              <a:rPr lang="en-US" sz="1400" dirty="0">
                <a:solidFill>
                  <a:schemeClr val="tx1"/>
                </a:solidFill>
              </a:rPr>
              <a:t>He shall write him a copy of this law in a book, the king's duty to read the law, as in vv. 18-19.</a:t>
            </a:r>
            <a:endParaRPr lang="en-US" sz="1500" dirty="0"/>
          </a:p>
          <a:p>
            <a:pPr marL="177800" indent="-177800">
              <a:spcAft>
                <a:spcPts val="300"/>
              </a:spcAft>
              <a:buSzPct val="100000"/>
              <a:buChar char="•"/>
            </a:pPr>
            <a:r>
              <a:rPr lang="en-US" sz="1400" b="1" dirty="0">
                <a:solidFill>
                  <a:schemeClr val="accent1"/>
                </a:solidFill>
              </a:rPr>
              <a:t>Neh 8:9. </a:t>
            </a:r>
            <a:pPr indent="0" marL="0">
              <a:spcAft>
                <a:spcPts val="300"/>
              </a:spcAft>
              <a:buNone/>
            </a:pPr>
            <a:r>
              <a:rPr lang="en-US" sz="1400" dirty="0">
                <a:solidFill>
                  <a:schemeClr val="tx1"/>
                </a:solidFill>
              </a:rPr>
              <a:t>For all the people wept, when they heard the words of the law, the same grief as v. 19.</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All the curses written in the book</a:t>
            </a:r>
            <a:endParaRPr lang="en-US" sz="1500" dirty="0"/>
          </a:p>
          <a:p>
            <a:pPr marL="177800" indent="-177800">
              <a:spcAft>
                <a:spcPts val="300"/>
              </a:spcAft>
              <a:buSzPct val="100000"/>
              <a:buChar char="•"/>
            </a:pPr>
            <a:r>
              <a:rPr lang="en-US" sz="1400" b="1" dirty="0">
                <a:solidFill>
                  <a:schemeClr val="accent1"/>
                </a:solidFill>
              </a:rPr>
              <a:t>Deut 28:15. </a:t>
            </a:r>
            <a:pPr indent="0" marL="0">
              <a:spcAft>
                <a:spcPts val="300"/>
              </a:spcAft>
              <a:buNone/>
            </a:pPr>
            <a:r>
              <a:rPr lang="en-US" sz="1400" dirty="0">
                <a:solidFill>
                  <a:schemeClr val="tx1"/>
                </a:solidFill>
              </a:rPr>
              <a:t>All these curses shall come upon thee, and overtake thee, the curses named in v. 24.</a:t>
            </a:r>
            <a:endParaRPr lang="en-US" sz="1500" dirty="0"/>
          </a:p>
          <a:p>
            <a:pPr marL="177800" indent="-177800">
              <a:spcAft>
                <a:spcPts val="300"/>
              </a:spcAft>
              <a:buSzPct val="100000"/>
              <a:buChar char="•"/>
            </a:pPr>
            <a:r>
              <a:rPr lang="en-US" sz="1400" b="1" dirty="0">
                <a:solidFill>
                  <a:schemeClr val="accent1"/>
                </a:solidFill>
              </a:rPr>
              <a:t>Lev 26:33. </a:t>
            </a:r>
            <a:pPr indent="0" marL="0">
              <a:spcAft>
                <a:spcPts val="300"/>
              </a:spcAft>
              <a:buNone/>
            </a:pPr>
            <a:r>
              <a:rPr lang="en-US" sz="1400" dirty="0">
                <a:solidFill>
                  <a:schemeClr val="tx1"/>
                </a:solidFill>
              </a:rPr>
              <a:t>And I will scatter you among the heathen, the evil of v. 24.</a:t>
            </a:r>
            <a:endParaRPr lang="en-US" sz="1500" dirty="0"/>
          </a:p>
          <a:p>
            <a:pPr marL="177800" indent="-177800">
              <a:spcAft>
                <a:spcPts val="300"/>
              </a:spcAft>
              <a:buSzPct val="100000"/>
              <a:buChar char="•"/>
            </a:pPr>
            <a:r>
              <a:rPr lang="en-US" sz="1400" b="1" dirty="0">
                <a:solidFill>
                  <a:schemeClr val="accent1"/>
                </a:solidFill>
              </a:rPr>
              <a:t>Dan 9:11. </a:t>
            </a:r>
            <a:pPr indent="0" marL="0">
              <a:spcAft>
                <a:spcPts val="300"/>
              </a:spcAft>
              <a:buNone/>
            </a:pPr>
            <a:r>
              <a:rPr lang="en-US" sz="1400" dirty="0">
                <a:solidFill>
                  <a:schemeClr val="tx1"/>
                </a:solidFill>
              </a:rPr>
              <a:t>Therefore the curse is poured upon us, and the oath that is written in the law of Moses, the curse of v. 24 fulfilled.</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RELATED BIBLE PASSAGES  ·  3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34 — Josiah; Hilkiah; (R)</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A tender heart that humbled itself</a:t>
            </a:r>
            <a:endParaRPr lang="en-US" sz="1500" dirty="0"/>
          </a:p>
          <a:p>
            <a:pPr marL="177800" indent="-177800">
              <a:spcAft>
                <a:spcPts val="300"/>
              </a:spcAft>
              <a:buSzPct val="100000"/>
              <a:buChar char="•"/>
            </a:pPr>
            <a:r>
              <a:rPr lang="en-US" sz="1400" b="1" dirty="0">
                <a:solidFill>
                  <a:schemeClr val="accent1"/>
                </a:solidFill>
              </a:rPr>
              <a:t>Isa 66:2. </a:t>
            </a:r>
            <a:pPr indent="0" marL="0">
              <a:spcAft>
                <a:spcPts val="300"/>
              </a:spcAft>
              <a:buNone/>
            </a:pPr>
            <a:r>
              <a:rPr lang="en-US" sz="1400" dirty="0">
                <a:solidFill>
                  <a:schemeClr val="tx1"/>
                </a:solidFill>
              </a:rPr>
              <a:t>But to this man will I look, even to him that is poor and of a contrite spirit, and trembleth at my word, the trembling at the word of v. 27.</a:t>
            </a:r>
            <a:endParaRPr lang="en-US" sz="1500" dirty="0"/>
          </a:p>
          <a:p>
            <a:pPr marL="177800" indent="-177800">
              <a:spcAft>
                <a:spcPts val="300"/>
              </a:spcAft>
              <a:buSzPct val="100000"/>
              <a:buChar char="•"/>
            </a:pPr>
            <a:r>
              <a:rPr lang="en-US" sz="1400" b="1" dirty="0">
                <a:solidFill>
                  <a:schemeClr val="accent1"/>
                </a:solidFill>
              </a:rPr>
              <a:t>Ps 51:17. </a:t>
            </a:r>
            <a:pPr indent="0" marL="0">
              <a:spcAft>
                <a:spcPts val="300"/>
              </a:spcAft>
              <a:buNone/>
            </a:pPr>
            <a:r>
              <a:rPr lang="en-US" sz="1400" dirty="0">
                <a:solidFill>
                  <a:schemeClr val="tx1"/>
                </a:solidFill>
              </a:rPr>
              <a:t>A broken and a contrite heart, O God, thou wilt not despise, the tender heart of v. 27.</a:t>
            </a:r>
            <a:endParaRPr lang="en-US" sz="1500" dirty="0"/>
          </a:p>
          <a:p>
            <a:pPr marL="177800" indent="-177800">
              <a:spcAft>
                <a:spcPts val="300"/>
              </a:spcAft>
              <a:buSzPct val="100000"/>
              <a:buChar char="•"/>
            </a:pPr>
            <a:r>
              <a:rPr lang="en-US" sz="1400" b="1" dirty="0">
                <a:solidFill>
                  <a:schemeClr val="accent1"/>
                </a:solidFill>
              </a:rPr>
              <a:t>2 Chron 7:14. </a:t>
            </a:r>
            <a:pPr indent="0" marL="0">
              <a:spcAft>
                <a:spcPts val="300"/>
              </a:spcAft>
              <a:buNone/>
            </a:pPr>
            <a:r>
              <a:rPr lang="en-US" sz="1400" dirty="0">
                <a:solidFill>
                  <a:schemeClr val="tx1"/>
                </a:solidFill>
              </a:rPr>
              <a:t>If my people, which are called by my name, shall humble themselves, and pray, the promise answered in v. 27.</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Gathered to the grave in peace</a:t>
            </a:r>
            <a:endParaRPr lang="en-US" sz="1500" dirty="0"/>
          </a:p>
          <a:p>
            <a:pPr marL="177800" indent="-177800">
              <a:spcAft>
                <a:spcPts val="300"/>
              </a:spcAft>
              <a:buSzPct val="100000"/>
              <a:buChar char="•"/>
            </a:pPr>
            <a:r>
              <a:rPr lang="en-US" sz="1400" b="1" dirty="0">
                <a:solidFill>
                  <a:schemeClr val="accent1"/>
                </a:solidFill>
              </a:rPr>
              <a:t>Isa 57:1. </a:t>
            </a:r>
            <a:pPr indent="0" marL="0">
              <a:spcAft>
                <a:spcPts val="300"/>
              </a:spcAft>
              <a:buNone/>
            </a:pPr>
            <a:r>
              <a:rPr lang="en-US" sz="1400" dirty="0">
                <a:solidFill>
                  <a:schemeClr val="tx1"/>
                </a:solidFill>
              </a:rPr>
              <a:t>The righteous is taken away from the evil to come, the mercy of v. 28.</a:t>
            </a:r>
            <a:endParaRPr lang="en-US" sz="1500" dirty="0"/>
          </a:p>
          <a:p>
            <a:pPr marL="177800" indent="-177800">
              <a:spcAft>
                <a:spcPts val="300"/>
              </a:spcAft>
              <a:buSzPct val="100000"/>
              <a:buChar char="•"/>
            </a:pPr>
            <a:r>
              <a:rPr lang="en-US" sz="1400" b="1" dirty="0">
                <a:solidFill>
                  <a:schemeClr val="accent1"/>
                </a:solidFill>
              </a:rPr>
              <a:t>2 Chron 35:23-24. </a:t>
            </a:r>
            <a:pPr indent="0" marL="0">
              <a:spcAft>
                <a:spcPts val="300"/>
              </a:spcAft>
              <a:buNone/>
            </a:pPr>
            <a:r>
              <a:rPr lang="en-US" sz="1400" dirty="0">
                <a:solidFill>
                  <a:schemeClr val="tx1"/>
                </a:solidFill>
              </a:rPr>
              <a:t>And the archers shot at king Josiah, the death at Megiddo; the peace of v. 28 meant he would not see the city fall.</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Possible Backgrounds</a:t>
            </a:r>
            <a:endParaRPr lang="en-US" sz="1500" dirty="0"/>
          </a:p>
          <a:p>
            <a:pPr marL="177800" indent="-177800">
              <a:spcAft>
                <a:spcPts val="300"/>
              </a:spcAft>
              <a:buSzPct val="100000"/>
              <a:buChar char="•"/>
            </a:pPr>
            <a:r>
              <a:rPr lang="en-US" sz="1400" b="1" dirty="0">
                <a:solidFill>
                  <a:schemeClr val="accent1"/>
                </a:solidFill>
              </a:rPr>
              <a:t>2 Chron 33:22. </a:t>
            </a:r>
            <a:pPr indent="0" marL="0">
              <a:spcAft>
                <a:spcPts val="300"/>
              </a:spcAft>
              <a:buNone/>
            </a:pPr>
            <a:r>
              <a:rPr lang="en-US" sz="1400" dirty="0">
                <a:solidFill>
                  <a:schemeClr val="tx1"/>
                </a:solidFill>
              </a:rPr>
              <a:t>For Amon sacrificed unto all the carved images which Manasseh his father had made, the idols cleared away in vv. 3-7.</a:t>
            </a:r>
            <a:endParaRPr lang="en-US" sz="1500" dirty="0"/>
          </a:p>
          <a:p>
            <a:pPr marL="177800" indent="-177800">
              <a:spcAft>
                <a:spcPts val="300"/>
              </a:spcAft>
              <a:buSzPct val="100000"/>
              <a:buChar char="•"/>
            </a:pPr>
            <a:r>
              <a:rPr lang="en-US" sz="1400" b="1" dirty="0">
                <a:solidFill>
                  <a:schemeClr val="accent1"/>
                </a:solidFill>
              </a:rPr>
              <a:t>Zeph 1:1. </a:t>
            </a:r>
            <a:pPr indent="0" marL="0">
              <a:spcAft>
                <a:spcPts val="300"/>
              </a:spcAft>
              <a:buNone/>
            </a:pPr>
            <a:r>
              <a:rPr lang="en-US" sz="1400" dirty="0">
                <a:solidFill>
                  <a:schemeClr val="tx1"/>
                </a:solidFill>
              </a:rPr>
              <a:t>In the days of Josiah the son of Amon, king of Judah, a prophet of the years of vv. 3-7.</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34 — Josiah; Hilkiah; (R)</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3. </a:t>
            </a:r>
            <a:pPr indent="0" marL="0">
              <a:spcAft>
                <a:spcPts val="800"/>
              </a:spcAft>
              <a:buNone/>
            </a:pPr>
            <a:r>
              <a:rPr lang="en-US" sz="1600" dirty="0">
                <a:solidFill>
                  <a:schemeClr val="tx1"/>
                </a:solidFill>
              </a:rPr>
              <a:t>Groves translates "asherim," the wooden poles or images of the goddess Asherah, not stands of trees. The ESV and NIV read Asherim or Asherah poles.</a:t>
            </a:r>
            <a:endParaRPr lang="en-US" sz="1600" dirty="0"/>
          </a:p>
          <a:p>
            <a:pPr indent="0" marL="0">
              <a:spcAft>
                <a:spcPts val="800"/>
              </a:spcAft>
              <a:buNone/>
            </a:pPr>
            <a:r>
              <a:rPr lang="en-US" sz="1600" b="1" dirty="0">
                <a:solidFill>
                  <a:schemeClr val="accent1"/>
                </a:solidFill>
              </a:rPr>
              <a:t>v. 6. </a:t>
            </a:r>
            <a:pPr indent="0" marL="0">
              <a:spcAft>
                <a:spcPts val="800"/>
              </a:spcAft>
              <a:buNone/>
            </a:pPr>
            <a:r>
              <a:rPr lang="en-US" sz="1600" dirty="0">
                <a:solidFill>
                  <a:schemeClr val="tx1"/>
                </a:solidFill>
              </a:rPr>
              <a:t>With their mattocks round about is obscure in the Hebrew. Many versions read in their ruins round about.</a:t>
            </a:r>
            <a:endParaRPr lang="en-US" sz="1600" dirty="0"/>
          </a:p>
          <a:p>
            <a:pPr indent="0" marL="0">
              <a:spcAft>
                <a:spcPts val="800"/>
              </a:spcAft>
              <a:buNone/>
            </a:pPr>
            <a:r>
              <a:rPr lang="en-US" sz="1600" b="1" dirty="0">
                <a:solidFill>
                  <a:schemeClr val="accent1"/>
                </a:solidFill>
              </a:rPr>
              <a:t>v. 14. </a:t>
            </a:r>
            <a:pPr indent="0" marL="0">
              <a:spcAft>
                <a:spcPts val="800"/>
              </a:spcAft>
              <a:buNone/>
            </a:pPr>
            <a:r>
              <a:rPr lang="en-US" sz="1600" dirty="0">
                <a:solidFill>
                  <a:schemeClr val="tx1"/>
                </a:solidFill>
              </a:rPr>
              <a:t>A book of the law of the LORD given by Moses is literally by the hand of Moses, "beyad Mosheh."</a:t>
            </a:r>
            <a:endParaRPr lang="en-US" sz="1600" dirty="0"/>
          </a:p>
          <a:p>
            <a:pPr indent="0" marL="0">
              <a:spcAft>
                <a:spcPts val="800"/>
              </a:spcAft>
              <a:buNone/>
            </a:pPr>
            <a:r>
              <a:rPr lang="en-US" sz="1600" b="1" dirty="0">
                <a:solidFill>
                  <a:schemeClr val="accent1"/>
                </a:solidFill>
              </a:rPr>
              <a:t>v. 22. </a:t>
            </a:r>
            <a:pPr indent="0" marL="0">
              <a:spcAft>
                <a:spcPts val="800"/>
              </a:spcAft>
              <a:buNone/>
            </a:pPr>
            <a:r>
              <a:rPr lang="en-US" sz="1600" dirty="0">
                <a:solidFill>
                  <a:schemeClr val="tx1"/>
                </a:solidFill>
              </a:rPr>
              <a:t>The college is "mishneh," the second quarter, a newer district of Jerusalem. The ESV and NIV read the Second Quarter.</a:t>
            </a:r>
            <a:endParaRPr lang="en-US" sz="1600" dirty="0"/>
          </a:p>
          <a:p>
            <a:pPr indent="0" marL="0">
              <a:spcAft>
                <a:spcPts val="800"/>
              </a:spcAft>
              <a:buNone/>
            </a:pPr>
            <a:r>
              <a:rPr lang="en-US" sz="1600" b="1" dirty="0">
                <a:solidFill>
                  <a:schemeClr val="accent1"/>
                </a:solidFill>
              </a:rPr>
              <a:t>v. 22. </a:t>
            </a:r>
            <a:pPr indent="0" marL="0">
              <a:spcAft>
                <a:spcPts val="800"/>
              </a:spcAft>
              <a:buNone/>
            </a:pPr>
            <a:r>
              <a:rPr lang="en-US" sz="1600" dirty="0">
                <a:solidFill>
                  <a:schemeClr val="tx1"/>
                </a:solidFill>
              </a:rPr>
              <a:t>Keeper of the wardrobe means the keeper of the vestments, for the temple or the king.</a:t>
            </a:r>
            <a:endParaRPr lang="en-US" sz="1600" dirty="0"/>
          </a:p>
          <a:p>
            <a:pPr indent="0" marL="0">
              <a:spcAft>
                <a:spcPts val="800"/>
              </a:spcAft>
              <a:buNone/>
            </a:pPr>
            <a:r>
              <a:rPr lang="en-US" sz="1600" b="1" dirty="0">
                <a:solidFill>
                  <a:schemeClr val="accent1"/>
                </a:solidFill>
              </a:rPr>
              <a:t>v. 27. </a:t>
            </a:r>
            <a:pPr indent="0" marL="0">
              <a:spcAft>
                <a:spcPts val="800"/>
              </a:spcAft>
              <a:buNone/>
            </a:pPr>
            <a:r>
              <a:rPr lang="en-US" sz="1600" dirty="0">
                <a:solidFill>
                  <a:schemeClr val="tx1"/>
                </a:solidFill>
              </a:rPr>
              <a:t>Thine heart was tender means soft or responsive, "rakh," a heart that yields to God's word.</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THE MAIN PEOPLE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34 — Josiah; Hilkiah; (R)</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Josiah, king of Judah, who sought God and made the covenant (vv. 1-3, 19, 29-33).</a:t>
            </a:r>
            <a:endParaRPr lang="en-US" sz="1500" dirty="0"/>
          </a:p>
          <a:p>
            <a:pPr marL="203200" indent="-203200">
              <a:spcAft>
                <a:spcPts val="600"/>
              </a:spcAft>
              <a:buSzPct val="100000"/>
              <a:buChar char="•"/>
            </a:pPr>
            <a:r>
              <a:rPr lang="en-US" sz="1500" dirty="0">
                <a:solidFill>
                  <a:schemeClr val="tx1"/>
                </a:solidFill>
              </a:rPr>
              <a:t>David his father, in whose ways he walked (vv. 2-3).</a:t>
            </a:r>
            <a:endParaRPr lang="en-US" sz="1500" dirty="0"/>
          </a:p>
          <a:p>
            <a:pPr marL="203200" indent="-203200">
              <a:spcAft>
                <a:spcPts val="600"/>
              </a:spcAft>
              <a:buSzPct val="100000"/>
              <a:buChar char="•"/>
            </a:pPr>
            <a:r>
              <a:rPr lang="en-US" sz="1500" dirty="0">
                <a:solidFill>
                  <a:schemeClr val="tx1"/>
                </a:solidFill>
              </a:rPr>
              <a:t>Shaphan the son of Azaliah, the scribe, who read the book to the king (vv. 8, 15-18, 20).</a:t>
            </a:r>
            <a:endParaRPr lang="en-US" sz="1500" dirty="0"/>
          </a:p>
          <a:p>
            <a:pPr marL="203200" indent="-203200">
              <a:spcAft>
                <a:spcPts val="600"/>
              </a:spcAft>
              <a:buSzPct val="100000"/>
              <a:buChar char="•"/>
            </a:pPr>
            <a:r>
              <a:rPr lang="en-US" sz="1500" dirty="0">
                <a:solidFill>
                  <a:schemeClr val="tx1"/>
                </a:solidFill>
              </a:rPr>
              <a:t>Maaseiah the governor of the city and Joah the son of Joahaz the recorder (v. 8).</a:t>
            </a:r>
            <a:endParaRPr lang="en-US" sz="1500" dirty="0"/>
          </a:p>
          <a:p>
            <a:pPr marL="203200" indent="-203200">
              <a:spcAft>
                <a:spcPts val="600"/>
              </a:spcAft>
              <a:buSzPct val="100000"/>
              <a:buChar char="•"/>
            </a:pPr>
            <a:r>
              <a:rPr lang="en-US" sz="1500" dirty="0">
                <a:solidFill>
                  <a:schemeClr val="tx1"/>
                </a:solidFill>
              </a:rPr>
              <a:t>Hilkiah the high priest, who found the book of the law (vv. 9, 14-15, 18, 20, 22).</a:t>
            </a:r>
            <a:endParaRPr lang="en-US" sz="1500" dirty="0"/>
          </a:p>
          <a:p>
            <a:pPr marL="203200" indent="-203200">
              <a:spcAft>
                <a:spcPts val="600"/>
              </a:spcAft>
              <a:buSzPct val="100000"/>
              <a:buChar char="•"/>
            </a:pPr>
            <a:r>
              <a:rPr lang="en-US" sz="1500" dirty="0">
                <a:solidFill>
                  <a:schemeClr val="tx1"/>
                </a:solidFill>
              </a:rPr>
              <a:t>Jahath and Obadiah of the sons of Merari, and Zechariah and Meshullam of the Kohathites, the overseers (v. 12).</a:t>
            </a:r>
            <a:endParaRPr lang="en-US" sz="1500" dirty="0"/>
          </a:p>
          <a:p>
            <a:pPr marL="203200" indent="-203200">
              <a:spcAft>
                <a:spcPts val="600"/>
              </a:spcAft>
              <a:buSzPct val="100000"/>
              <a:buChar char="•"/>
            </a:pPr>
            <a:r>
              <a:rPr lang="en-US" sz="1500" dirty="0">
                <a:solidFill>
                  <a:schemeClr val="tx1"/>
                </a:solidFill>
              </a:rPr>
              <a:t>The Levites who kept the doors, and the scribes, officers, porters, and musicians (vv. 9, 12-13).</a:t>
            </a:r>
            <a:endParaRPr lang="en-US" sz="1500" dirty="0"/>
          </a:p>
          <a:p>
            <a:pPr marL="203200" indent="-203200">
              <a:spcAft>
                <a:spcPts val="600"/>
              </a:spcAft>
              <a:buSzPct val="100000"/>
              <a:buChar char="•"/>
            </a:pPr>
            <a:r>
              <a:rPr lang="en-US" sz="1500" dirty="0">
                <a:solidFill>
                  <a:schemeClr val="tx1"/>
                </a:solidFill>
              </a:rPr>
              <a:t>Moses, by whom the law was given (v. 14).</a:t>
            </a:r>
            <a:endParaRPr lang="en-US" sz="1500" dirty="0"/>
          </a:p>
          <a:p>
            <a:pPr marL="203200" indent="-203200">
              <a:spcAft>
                <a:spcPts val="600"/>
              </a:spcAft>
              <a:buSzPct val="100000"/>
              <a:buChar char="•"/>
            </a:pPr>
            <a:r>
              <a:rPr lang="en-US" sz="1500" dirty="0">
                <a:solidFill>
                  <a:schemeClr val="tx1"/>
                </a:solidFill>
              </a:rPr>
              <a:t>Ahikam the son of Shaphan, Abdon the son of Micah, and Asaiah a servant of the king's (v. 20).</a:t>
            </a:r>
            <a:endParaRPr lang="en-US" sz="1500" dirty="0"/>
          </a:p>
          <a:p>
            <a:pPr marL="203200" indent="-203200">
              <a:spcAft>
                <a:spcPts val="600"/>
              </a:spcAft>
              <a:buSzPct val="100000"/>
              <a:buChar char="•"/>
            </a:pPr>
            <a:r>
              <a:rPr lang="en-US" sz="1500" dirty="0">
                <a:solidFill>
                  <a:schemeClr val="tx1"/>
                </a:solidFill>
              </a:rPr>
              <a:t>Huldah the prophetess, the wife of Shallum the son of Tikvath (vv. 22-28).</a:t>
            </a:r>
            <a:endParaRPr lang="en-US" sz="1500" dirty="0"/>
          </a:p>
          <a:p>
            <a:pPr marL="203200" indent="-203200">
              <a:spcAft>
                <a:spcPts val="600"/>
              </a:spcAft>
              <a:buSzPct val="100000"/>
              <a:buChar char="•"/>
            </a:pPr>
            <a:r>
              <a:rPr lang="en-US" sz="1500" dirty="0">
                <a:solidFill>
                  <a:schemeClr val="tx1"/>
                </a:solidFill>
              </a:rPr>
              <a:t>The elders of Judah and Jerusalem, the priests, the Levites, and all the people, great and small (vv. 29-30).</a:t>
            </a:r>
            <a:endParaRPr lang="en-US" sz="1500" dirty="0"/>
          </a:p>
          <a:p>
            <a:pPr marL="203200" indent="-203200">
              <a:spcAft>
                <a:spcPts val="600"/>
              </a:spcAft>
              <a:buSzPct val="100000"/>
              <a:buChar char="•"/>
            </a:pPr>
            <a:r>
              <a:rPr lang="en-US" sz="1500" dirty="0">
                <a:solidFill>
                  <a:schemeClr val="tx1"/>
                </a:solidFill>
              </a:rPr>
              <a:t>The fathers who had not kept the word of the LORD (vv. 21, 25).</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WHERE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34 — Josiah; Hilkiah; (R)</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pin"/>
          <p:cNvSpPr/>
          <p:nvPr/>
        </p:nvSpPr>
        <p:spPr>
          <a:xfrm>
            <a:off x="822960" y="1737360"/>
            <a:ext cx="438912" cy="438912"/>
          </a:xfrm>
          <a:prstGeom prst="ellipse">
            <a:avLst/>
          </a:prstGeom>
          <a:solidFill>
            <a:schemeClr val="accent1"/>
          </a:solidFill>
          <a:ln/>
        </p:spPr>
      </p:sp>
      <p:pic>
        <p:nvPicPr>
          <p:cNvPr id="7" name="icon-pin" descr="pin">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Jerusalem, where Josiah reigned and which he cleansed (vv. 1, 3, 5, 7).</a:t>
            </a:r>
            <a:endParaRPr lang="en-US" sz="1500" dirty="0"/>
          </a:p>
          <a:p>
            <a:pPr marL="203200" indent="-203200">
              <a:spcAft>
                <a:spcPts val="600"/>
              </a:spcAft>
              <a:buSzPct val="100000"/>
              <a:buChar char="•"/>
            </a:pPr>
            <a:r>
              <a:rPr lang="en-US" sz="1500" dirty="0">
                <a:solidFill>
                  <a:schemeClr val="tx1"/>
                </a:solidFill>
              </a:rPr>
              <a:t>Judah, purged of the high places (vv. 3, 5).</a:t>
            </a:r>
            <a:endParaRPr lang="en-US" sz="1500" dirty="0"/>
          </a:p>
          <a:p>
            <a:pPr marL="203200" indent="-203200">
              <a:spcAft>
                <a:spcPts val="600"/>
              </a:spcAft>
              <a:buSzPct val="100000"/>
              <a:buChar char="•"/>
            </a:pPr>
            <a:r>
              <a:rPr lang="en-US" sz="1500" dirty="0">
                <a:solidFill>
                  <a:schemeClr val="tx1"/>
                </a:solidFill>
              </a:rPr>
              <a:t>The cities of Manasseh, Ephraim, and Simeon, unto Naphtali (v. 6).</a:t>
            </a:r>
            <a:endParaRPr lang="en-US" sz="1500" dirty="0"/>
          </a:p>
          <a:p>
            <a:pPr marL="203200" indent="-203200">
              <a:spcAft>
                <a:spcPts val="600"/>
              </a:spcAft>
              <a:buSzPct val="100000"/>
              <a:buChar char="•"/>
            </a:pPr>
            <a:r>
              <a:rPr lang="en-US" sz="1500" dirty="0">
                <a:solidFill>
                  <a:schemeClr val="tx1"/>
                </a:solidFill>
              </a:rPr>
              <a:t>All the land of Israel, where he cut down the idols (vv. 7, 33).</a:t>
            </a:r>
            <a:endParaRPr lang="en-US" sz="1500" dirty="0"/>
          </a:p>
          <a:p>
            <a:pPr marL="203200" indent="-203200">
              <a:spcAft>
                <a:spcPts val="600"/>
              </a:spcAft>
              <a:buSzPct val="100000"/>
              <a:buChar char="•"/>
            </a:pPr>
            <a:r>
              <a:rPr lang="en-US" sz="1500" dirty="0">
                <a:solidFill>
                  <a:schemeClr val="tx1"/>
                </a:solidFill>
              </a:rPr>
              <a:t>The house of the LORD, repaired and where the book was found (vv. 8, 10, 14-15, 30).</a:t>
            </a:r>
            <a:endParaRPr lang="en-US" sz="1500" dirty="0"/>
          </a:p>
          <a:p>
            <a:pPr marL="203200" indent="-203200">
              <a:spcAft>
                <a:spcPts val="600"/>
              </a:spcAft>
              <a:buSzPct val="100000"/>
              <a:buChar char="•"/>
            </a:pPr>
            <a:r>
              <a:rPr lang="en-US" sz="1500" dirty="0">
                <a:solidFill>
                  <a:schemeClr val="tx1"/>
                </a:solidFill>
              </a:rPr>
              <a:t>The college, where Huldah dwelt in Jerusalem (v. 22).</a:t>
            </a:r>
            <a:endParaRPr lang="en-US" sz="1500" dirty="0"/>
          </a:p>
          <a:p>
            <a:pPr marL="203200" indent="-203200">
              <a:spcAft>
                <a:spcPts val="600"/>
              </a:spcAft>
              <a:buSzPct val="100000"/>
              <a:buChar char="•"/>
            </a:pPr>
            <a:r>
              <a:rPr lang="en-US" sz="1500" dirty="0">
                <a:solidFill>
                  <a:schemeClr val="tx1"/>
                </a:solidFill>
              </a:rPr>
              <a:t>Benjamin, whose people stood to the covenant (vv. 9, 32).</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34 — Josiah; Hilkiah; (R)</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622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Josiah begins to reign at eight years old, after Amon (v. 1).</a:t>
            </a:r>
            <a:endParaRPr lang="en-US" sz="1600" dirty="0"/>
          </a:p>
          <a:p>
            <a:pPr marL="203200" indent="-203200">
              <a:spcAft>
                <a:spcPts val="1000"/>
              </a:spcAft>
              <a:buSzPct val="100000"/>
              <a:buChar char="•"/>
            </a:pPr>
            <a:r>
              <a:rPr lang="en-US" sz="1600" dirty="0">
                <a:solidFill>
                  <a:schemeClr val="tx1"/>
                </a:solidFill>
              </a:rPr>
              <a:t>In his eighth year he seeks God, and in his twelfth year he begins the purge (v. 3).</a:t>
            </a:r>
            <a:endParaRPr lang="en-US" sz="1600" dirty="0"/>
          </a:p>
          <a:p>
            <a:pPr marL="203200" indent="-203200">
              <a:spcAft>
                <a:spcPts val="1000"/>
              </a:spcAft>
              <a:buSzPct val="100000"/>
              <a:buChar char="•"/>
            </a:pPr>
            <a:r>
              <a:rPr lang="en-US" sz="1600" dirty="0">
                <a:solidFill>
                  <a:schemeClr val="tx1"/>
                </a:solidFill>
              </a:rPr>
              <a:t>In his eighteenth year the house is repaired and the book is found (vv. 8, 14).</a:t>
            </a:r>
            <a:endParaRPr lang="en-US" sz="1600" dirty="0"/>
          </a:p>
          <a:p>
            <a:pPr marL="203200" indent="-203200">
              <a:spcAft>
                <a:spcPts val="1000"/>
              </a:spcAft>
              <a:buSzPct val="100000"/>
              <a:buChar char="•"/>
            </a:pPr>
            <a:r>
              <a:rPr lang="en-US" sz="1600" dirty="0">
                <a:solidFill>
                  <a:schemeClr val="tx1"/>
                </a:solidFill>
              </a:rPr>
              <a:t>Huldah's answer and the covenant follow the reading of the book (vv. 22-31).</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640 BC (working) for Josiah's accession (v. 1).</a:t>
            </a:r>
            <a:endParaRPr lang="en-US" sz="1600" dirty="0"/>
          </a:p>
          <a:p>
            <a:pPr marL="203200" indent="-203200">
              <a:spcAft>
                <a:spcPts val="1000"/>
              </a:spcAft>
              <a:buSzPct val="100000"/>
              <a:buChar char="•"/>
            </a:pPr>
            <a:r>
              <a:rPr lang="en-US" sz="1600" dirty="0">
                <a:solidFill>
                  <a:schemeClr val="tx1"/>
                </a:solidFill>
              </a:rPr>
              <a:t>About 632 BC, derived, for his seeking God in the eighth year, and about 628 BC, derived, for the purge begun in the twelfth year (v. 3).</a:t>
            </a:r>
            <a:endParaRPr lang="en-US" sz="1600" dirty="0"/>
          </a:p>
          <a:p>
            <a:pPr marL="203200" indent="-203200">
              <a:spcAft>
                <a:spcPts val="1000"/>
              </a:spcAft>
              <a:buSzPct val="100000"/>
              <a:buChar char="•"/>
            </a:pPr>
            <a:r>
              <a:rPr lang="en-US" sz="1600" dirty="0">
                <a:solidFill>
                  <a:schemeClr val="tx1"/>
                </a:solidFill>
              </a:rPr>
              <a:t>622 BC (working) for the repair of the house, the book found, and the covenant (vv. 8-33).</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2 — Ammi, Ruhamah</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Rename to Ammi (my people) &amp; Ruhamah (she has obtained compassion), contend with Gomer for her harlotries. "I will have no compassion on her children, because they are children of harlotry. For their mother has played the harlot." She will want to return to first husband. God will punish her for the days of the Baals. God will woo her back. I will say to those who are not My people, you are My people. They will say: You are my God.</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Hosea calls the children to plead with their mother, for she is not my wife. Israel has played the harlot, saying her lovers give her bread, wool, flax, and oil, not knowing that the LORD gave her corn, wine, and oil, which they prepared for Baal. So he will hedge up her way with thorns, take back his gifts, end her feasts, and lay waste her vines. Then, behold, he will allure her into the wilderness, speak comfortably to her, and make the valley of Achor a door of hope. She shall call him Ishi, not Baali. He will betroth her for ever in righteousness and mercy, and say to Not my people, Thou art my people.</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FACTUAL SUMMARY</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2 — Ammi, Ruhamah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Israel the unfaithful wife went after Baal and will be stripped bare; yet God will allure her, make Achor a door of hope, and betroth her to him for ever.</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Say ye unto your brethren, Ammi; and to your sisters, Ru-hamah (v. 1).</a:t>
            </a:r>
            <a:endParaRPr lang="en-US" sz="1400" dirty="0"/>
          </a:p>
          <a:p>
            <a:pPr marL="203200" indent="-203200">
              <a:spcAft>
                <a:spcPts val="500"/>
              </a:spcAft>
              <a:buSzPct val="100000"/>
              <a:buChar char="•"/>
            </a:pPr>
            <a:r>
              <a:rPr lang="en-US" sz="1400" dirty="0">
                <a:solidFill>
                  <a:schemeClr val="tx1"/>
                </a:solidFill>
              </a:rPr>
              <a:t>Plead with your mother, for she is not my wife; let her put away her whoredoms, lest I strip her naked (vv. 2-3).</a:t>
            </a:r>
            <a:endParaRPr lang="en-US" sz="1400" dirty="0"/>
          </a:p>
          <a:p>
            <a:pPr marL="203200" indent="-203200">
              <a:spcAft>
                <a:spcPts val="500"/>
              </a:spcAft>
              <a:buSzPct val="100000"/>
              <a:buChar char="•"/>
            </a:pPr>
            <a:r>
              <a:rPr lang="en-US" sz="1400" dirty="0">
                <a:solidFill>
                  <a:schemeClr val="tx1"/>
                </a:solidFill>
              </a:rPr>
              <a:t>She said, I will go after my lovers, that give me my bread and my water (vv. 4-5).</a:t>
            </a:r>
            <a:endParaRPr lang="en-US" sz="1400" dirty="0"/>
          </a:p>
          <a:p>
            <a:pPr marL="203200" indent="-203200">
              <a:spcAft>
                <a:spcPts val="500"/>
              </a:spcAft>
              <a:buSzPct val="100000"/>
              <a:buChar char="•"/>
            </a:pPr>
            <a:r>
              <a:rPr lang="en-US" sz="1400" dirty="0">
                <a:solidFill>
                  <a:schemeClr val="tx1"/>
                </a:solidFill>
              </a:rPr>
              <a:t>I will hedge up thy way with thorns; then she shall say, I will return to my first husband (vv. 6-7).</a:t>
            </a:r>
            <a:endParaRPr lang="en-US" sz="1400" dirty="0"/>
          </a:p>
          <a:p>
            <a:pPr marL="203200" indent="-203200">
              <a:spcAft>
                <a:spcPts val="500"/>
              </a:spcAft>
              <a:buSzPct val="100000"/>
              <a:buChar char="•"/>
            </a:pPr>
            <a:r>
              <a:rPr lang="en-US" sz="1400" dirty="0">
                <a:solidFill>
                  <a:schemeClr val="tx1"/>
                </a:solidFill>
              </a:rPr>
              <a:t>She did not know that I gave her corn, wine, and oil, which they prepared for Baal (v. 8).</a:t>
            </a:r>
            <a:endParaRPr lang="en-US" sz="1400" dirty="0"/>
          </a:p>
          <a:p>
            <a:pPr marL="203200" indent="-203200">
              <a:spcAft>
                <a:spcPts val="500"/>
              </a:spcAft>
              <a:buSzPct val="100000"/>
              <a:buChar char="•"/>
            </a:pPr>
            <a:r>
              <a:rPr lang="en-US" sz="1400" dirty="0">
                <a:solidFill>
                  <a:schemeClr val="tx1"/>
                </a:solidFill>
              </a:rPr>
              <a:t>Therefore I will take back my gifts, end her feasts, and destroy her vines, for she forgat me (vv. 9-13).</a:t>
            </a:r>
            <a:endParaRPr lang="en-US" sz="1400" dirty="0"/>
          </a:p>
          <a:p>
            <a:pPr marL="203200" indent="-203200">
              <a:spcAft>
                <a:spcPts val="500"/>
              </a:spcAft>
              <a:buSzPct val="100000"/>
              <a:buChar char="•"/>
            </a:pPr>
            <a:r>
              <a:rPr lang="en-US" sz="1400" dirty="0">
                <a:solidFill>
                  <a:schemeClr val="tx1"/>
                </a:solidFill>
              </a:rPr>
              <a:t>Behold, I will allure her into the wilderness, and give the valley of Achor for a door of hope (vv. 14-15).</a:t>
            </a:r>
            <a:endParaRPr lang="en-US" sz="1400" dirty="0"/>
          </a:p>
          <a:p>
            <a:pPr marL="203200" indent="-203200">
              <a:spcAft>
                <a:spcPts val="500"/>
              </a:spcAft>
              <a:buSzPct val="100000"/>
              <a:buChar char="•"/>
            </a:pPr>
            <a:r>
              <a:rPr lang="en-US" sz="1400" dirty="0">
                <a:solidFill>
                  <a:schemeClr val="tx1"/>
                </a:solidFill>
              </a:rPr>
              <a:t>Thou shalt call me Ishi, and no more Baali (vv. 16-17).</a:t>
            </a:r>
            <a:endParaRPr lang="en-US" sz="1400" dirty="0"/>
          </a:p>
          <a:p>
            <a:pPr marL="203200" indent="-203200">
              <a:spcAft>
                <a:spcPts val="500"/>
              </a:spcAft>
              <a:buSzPct val="100000"/>
              <a:buChar char="•"/>
            </a:pPr>
            <a:r>
              <a:rPr lang="en-US" sz="1400" dirty="0">
                <a:solidFill>
                  <a:schemeClr val="tx1"/>
                </a:solidFill>
              </a:rPr>
              <a:t>I will break the bow and the sword out of the earth (v. 18).</a:t>
            </a:r>
            <a:endParaRPr lang="en-US" sz="1400" dirty="0"/>
          </a:p>
          <a:p>
            <a:pPr marL="203200" indent="-203200">
              <a:spcAft>
                <a:spcPts val="500"/>
              </a:spcAft>
              <a:buSzPct val="100000"/>
              <a:buChar char="•"/>
            </a:pPr>
            <a:r>
              <a:rPr lang="en-US" sz="1400" dirty="0">
                <a:solidFill>
                  <a:schemeClr val="tx1"/>
                </a:solidFill>
              </a:rPr>
              <a:t>I will betroth thee unto me for ever, in righteousness and mercies, and thou shalt know the LORD (vv. 19-20).</a:t>
            </a:r>
            <a:endParaRPr lang="en-US" sz="1400" dirty="0"/>
          </a:p>
          <a:p>
            <a:pPr marL="203200" indent="-203200">
              <a:spcAft>
                <a:spcPts val="500"/>
              </a:spcAft>
              <a:buSzPct val="100000"/>
              <a:buChar char="•"/>
            </a:pPr>
            <a:r>
              <a:rPr lang="en-US" sz="1400" dirty="0">
                <a:solidFill>
                  <a:schemeClr val="tx1"/>
                </a:solidFill>
              </a:rPr>
              <a:t>The earth shall hear the corn, wine, and oil, and they shall hear Jezreel (vv. 21-22).</a:t>
            </a:r>
            <a:endParaRPr lang="en-US" sz="1400" dirty="0"/>
          </a:p>
          <a:p>
            <a:pPr marL="203200" indent="-203200">
              <a:spcAft>
                <a:spcPts val="500"/>
              </a:spcAft>
              <a:buSzPct val="100000"/>
              <a:buChar char="•"/>
            </a:pPr>
            <a:r>
              <a:rPr lang="en-US" sz="1400" dirty="0">
                <a:solidFill>
                  <a:schemeClr val="tx1"/>
                </a:solidFill>
              </a:rPr>
              <a:t>I will say to them which were not my people, Thou art my people; and they shall say, Thou art my God (v. 23).</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2 — Ammi, Ruhamah</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gives this charge against the unfaithful wife in close wording. Ezek 16 and Jer 3 use the same picture and are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Rom 9:25, </a:t>
            </a:r>
            <a:pPr indent="0" marL="0">
              <a:spcAft>
                <a:spcPts val="1400"/>
              </a:spcAft>
              <a:buNone/>
            </a:pPr>
            <a:r>
              <a:rPr lang="en-US" sz="1700" dirty="0">
                <a:solidFill>
                  <a:schemeClr val="tx1"/>
                </a:solidFill>
              </a:rPr>
              <a:t>quoting v. 23. As he saith also in Osee, I will call them my people, which were not my people; and her beloved, which was not beloved, Paul applies the promise to Gentiles called with the Jews.</a:t>
            </a:r>
            <a:endParaRPr lang="en-US" sz="1700" dirty="0"/>
          </a:p>
          <a:p>
            <a:pPr indent="0" marL="0">
              <a:spcAft>
                <a:spcPts val="1400"/>
              </a:spcAft>
              <a:buNone/>
            </a:pPr>
            <a:r>
              <a:rPr lang="en-US" sz="1700" b="1" dirty="0">
                <a:solidFill>
                  <a:schemeClr val="accent3"/>
                </a:solidFill>
              </a:rPr>
              <a:t>1 Pet 2:10, </a:t>
            </a:r>
            <a:pPr indent="0" marL="0">
              <a:spcAft>
                <a:spcPts val="1400"/>
              </a:spcAft>
              <a:buNone/>
            </a:pPr>
            <a:r>
              <a:rPr lang="en-US" sz="1700" dirty="0">
                <a:solidFill>
                  <a:schemeClr val="tx1"/>
                </a:solidFill>
              </a:rPr>
              <a:t>quoting v. 23. Which in time past were not a people, but are now the people of God: which had not obtained mercy, but now have obtained mercy, Peter applies the same promise to the believers.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RELATED BIBLE PASSAGES  ·  1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2 — Ammi, Ruhamah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Later restatement of Israel the unfaithful wife</a:t>
            </a:r>
            <a:endParaRPr lang="en-US" sz="1500" dirty="0"/>
          </a:p>
          <a:p>
            <a:pPr marL="177800" indent="-177800">
              <a:spcAft>
                <a:spcPts val="300"/>
              </a:spcAft>
              <a:buSzPct val="100000"/>
              <a:buChar char="•"/>
            </a:pPr>
            <a:r>
              <a:rPr lang="en-US" sz="1400" b="1" dirty="0">
                <a:solidFill>
                  <a:schemeClr val="accent1"/>
                </a:solidFill>
              </a:rPr>
              <a:t>Hos 3:1. </a:t>
            </a:r>
            <a:pPr indent="0" marL="0">
              <a:spcAft>
                <a:spcPts val="300"/>
              </a:spcAft>
              <a:buNone/>
            </a:pPr>
            <a:r>
              <a:rPr lang="en-US" sz="1400" dirty="0">
                <a:solidFill>
                  <a:schemeClr val="tx1"/>
                </a:solidFill>
              </a:rPr>
              <a:t>Go yet, love a woman beloved of her friend, yet an adulteress, according to the love of the LORD toward the children of Israel, the same love as vv. 14-20, acted out by Hosea.</a:t>
            </a:r>
            <a:endParaRPr lang="en-US" sz="1500" dirty="0"/>
          </a:p>
          <a:p>
            <a:pPr marL="177800" indent="-177800">
              <a:spcAft>
                <a:spcPts val="300"/>
              </a:spcAft>
              <a:buSzPct val="100000"/>
              <a:buChar char="•"/>
            </a:pPr>
            <a:r>
              <a:rPr lang="en-US" sz="1400" b="1" dirty="0">
                <a:solidFill>
                  <a:schemeClr val="accent1"/>
                </a:solidFill>
              </a:rPr>
              <a:t>Ezek 16:15. </a:t>
            </a:r>
            <a:pPr indent="0" marL="0">
              <a:spcAft>
                <a:spcPts val="300"/>
              </a:spcAft>
              <a:buNone/>
            </a:pPr>
            <a:r>
              <a:rPr lang="en-US" sz="1400" dirty="0">
                <a:solidFill>
                  <a:schemeClr val="tx1"/>
                </a:solidFill>
              </a:rPr>
              <a:t>But thou didst trust in thine own beauty, and playedst the harlot, the same charge as v. 5.</a:t>
            </a:r>
            <a:endParaRPr lang="en-US" sz="1500" dirty="0"/>
          </a:p>
          <a:p>
            <a:pPr marL="177800" indent="-177800">
              <a:spcAft>
                <a:spcPts val="300"/>
              </a:spcAft>
              <a:buSzPct val="100000"/>
              <a:buChar char="•"/>
            </a:pPr>
            <a:r>
              <a:rPr lang="en-US" sz="1400" b="1" dirty="0">
                <a:solidFill>
                  <a:schemeClr val="accent1"/>
                </a:solidFill>
              </a:rPr>
              <a:t>Jer 3:8. </a:t>
            </a:r>
            <a:pPr indent="0" marL="0">
              <a:spcAft>
                <a:spcPts val="300"/>
              </a:spcAft>
              <a:buNone/>
            </a:pPr>
            <a:r>
              <a:rPr lang="en-US" sz="1400" dirty="0">
                <a:solidFill>
                  <a:schemeClr val="tx1"/>
                </a:solidFill>
              </a:rPr>
              <a:t>I had put her away, and given her a bill of divorce, the broken marriage of v. 2.</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She did not know that I gave her corn</a:t>
            </a:r>
            <a:endParaRPr lang="en-US" sz="1500" dirty="0"/>
          </a:p>
          <a:p>
            <a:pPr marL="177800" indent="-177800">
              <a:spcAft>
                <a:spcPts val="300"/>
              </a:spcAft>
              <a:buSzPct val="100000"/>
              <a:buChar char="•"/>
            </a:pPr>
            <a:r>
              <a:rPr lang="en-US" sz="1400" b="1" dirty="0">
                <a:solidFill>
                  <a:schemeClr val="accent1"/>
                </a:solidFill>
              </a:rPr>
              <a:t>Deut 8:17-18. </a:t>
            </a:r>
            <a:pPr indent="0" marL="0">
              <a:spcAft>
                <a:spcPts val="300"/>
              </a:spcAft>
              <a:buNone/>
            </a:pPr>
            <a:r>
              <a:rPr lang="en-US" sz="1400" dirty="0">
                <a:solidFill>
                  <a:schemeClr val="tx1"/>
                </a:solidFill>
              </a:rPr>
              <a:t>But thou shalt remember the LORD thy God: for it is he that giveth thee power to get wealth, the forgetting of v. 8.</a:t>
            </a:r>
            <a:endParaRPr lang="en-US" sz="1500" dirty="0"/>
          </a:p>
          <a:p>
            <a:pPr marL="177800" indent="-177800">
              <a:spcAft>
                <a:spcPts val="300"/>
              </a:spcAft>
              <a:buSzPct val="100000"/>
              <a:buChar char="•"/>
            </a:pPr>
            <a:r>
              <a:rPr lang="en-US" sz="1400" b="1" dirty="0">
                <a:solidFill>
                  <a:schemeClr val="accent1"/>
                </a:solidFill>
              </a:rPr>
              <a:t>Deut 11:14. </a:t>
            </a:r>
            <a:pPr indent="0" marL="0">
              <a:spcAft>
                <a:spcPts val="300"/>
              </a:spcAft>
              <a:buNone/>
            </a:pPr>
            <a:r>
              <a:rPr lang="en-US" sz="1400" dirty="0">
                <a:solidFill>
                  <a:schemeClr val="tx1"/>
                </a:solidFill>
              </a:rPr>
              <a:t>That thou mayest gather in thy corn, and thy wine, and thine oil, the gifts of vv. 8-9.</a:t>
            </a:r>
            <a:endParaRPr lang="en-US" sz="1500" dirty="0"/>
          </a:p>
          <a:p>
            <a:pPr marL="177800" indent="-177800">
              <a:spcAft>
                <a:spcPts val="300"/>
              </a:spcAft>
              <a:buSzPct val="100000"/>
              <a:buChar char="•"/>
            </a:pPr>
            <a:r>
              <a:rPr lang="en-US" sz="1400" b="1" dirty="0">
                <a:solidFill>
                  <a:schemeClr val="accent1"/>
                </a:solidFill>
              </a:rPr>
              <a:t>Rom 1:21. </a:t>
            </a:r>
            <a:pPr indent="0" marL="0">
              <a:spcAft>
                <a:spcPts val="300"/>
              </a:spcAft>
              <a:buNone/>
            </a:pPr>
            <a:r>
              <a:rPr lang="en-US" sz="1400" dirty="0">
                <a:solidFill>
                  <a:schemeClr val="tx1"/>
                </a:solidFill>
              </a:rPr>
              <a:t>Because that, when they knew God, they glorified him not as God, neither were thankful, the same ingratitude as v. 8.</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Hedged in with thorns</a:t>
            </a:r>
            <a:endParaRPr lang="en-US" sz="1500" dirty="0"/>
          </a:p>
          <a:p>
            <a:pPr marL="177800" indent="-177800">
              <a:spcAft>
                <a:spcPts val="300"/>
              </a:spcAft>
              <a:buSzPct val="100000"/>
              <a:buChar char="•"/>
            </a:pPr>
            <a:r>
              <a:rPr lang="en-US" sz="1400" b="1" dirty="0">
                <a:solidFill>
                  <a:schemeClr val="accent1"/>
                </a:solidFill>
              </a:rPr>
              <a:t>Lam 3:9. </a:t>
            </a:r>
            <a:pPr indent="0" marL="0">
              <a:spcAft>
                <a:spcPts val="300"/>
              </a:spcAft>
              <a:buNone/>
            </a:pPr>
            <a:r>
              <a:rPr lang="en-US" sz="1400" dirty="0">
                <a:solidFill>
                  <a:schemeClr val="tx1"/>
                </a:solidFill>
              </a:rPr>
              <a:t>He hath inclosed my ways with hewn stone, the wall of v. 6.</a:t>
            </a:r>
            <a:endParaRPr lang="en-US" sz="1500" dirty="0"/>
          </a:p>
          <a:p>
            <a:pPr marL="177800" indent="-177800">
              <a:spcAft>
                <a:spcPts val="300"/>
              </a:spcAft>
              <a:buSzPct val="100000"/>
              <a:buChar char="•"/>
            </a:pPr>
            <a:r>
              <a:rPr lang="en-US" sz="1400" b="1" dirty="0">
                <a:solidFill>
                  <a:schemeClr val="accent1"/>
                </a:solidFill>
              </a:rPr>
              <a:t>Luke 15:17. </a:t>
            </a:r>
            <a:pPr indent="0" marL="0">
              <a:spcAft>
                <a:spcPts val="300"/>
              </a:spcAft>
              <a:buNone/>
            </a:pPr>
            <a:r>
              <a:rPr lang="en-US" sz="1400" dirty="0">
                <a:solidFill>
                  <a:schemeClr val="tx1"/>
                </a:solidFill>
              </a:rPr>
              <a:t>And when he came to himself, the prodigal's turning, like the return of v. 7.</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RELATED BIBLE PASSAGES  ·  2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2 — Ammi, Ruhamah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The valley of Achor a door of hope</a:t>
            </a:r>
            <a:endParaRPr lang="en-US" sz="1500" dirty="0"/>
          </a:p>
          <a:p>
            <a:pPr marL="177800" indent="-177800">
              <a:spcAft>
                <a:spcPts val="300"/>
              </a:spcAft>
              <a:buSzPct val="100000"/>
              <a:buChar char="•"/>
            </a:pPr>
            <a:r>
              <a:rPr lang="en-US" sz="1400" b="1" dirty="0">
                <a:solidFill>
                  <a:schemeClr val="accent1"/>
                </a:solidFill>
              </a:rPr>
              <a:t>Josh 7:26. </a:t>
            </a:r>
            <a:pPr indent="0" marL="0">
              <a:spcAft>
                <a:spcPts val="300"/>
              </a:spcAft>
              <a:buNone/>
            </a:pPr>
            <a:r>
              <a:rPr lang="en-US" sz="1400" dirty="0">
                <a:solidFill>
                  <a:schemeClr val="tx1"/>
                </a:solidFill>
              </a:rPr>
              <a:t>Wherefore the name of that place was called, The valley of Achor, unto this day, the valley of trouble turned to hope in v. 15.</a:t>
            </a:r>
            <a:endParaRPr lang="en-US" sz="1500" dirty="0"/>
          </a:p>
          <a:p>
            <a:pPr marL="177800" indent="-177800">
              <a:spcAft>
                <a:spcPts val="300"/>
              </a:spcAft>
              <a:buSzPct val="100000"/>
              <a:buChar char="•"/>
            </a:pPr>
            <a:r>
              <a:rPr lang="en-US" sz="1400" b="1" dirty="0">
                <a:solidFill>
                  <a:schemeClr val="accent1"/>
                </a:solidFill>
              </a:rPr>
              <a:t>Isa 65:10. </a:t>
            </a:r>
            <a:pPr indent="0" marL="0">
              <a:spcAft>
                <a:spcPts val="300"/>
              </a:spcAft>
              <a:buNone/>
            </a:pPr>
            <a:r>
              <a:rPr lang="en-US" sz="1400" dirty="0">
                <a:solidFill>
                  <a:schemeClr val="tx1"/>
                </a:solidFill>
              </a:rPr>
              <a:t>And the valley of Achor a place for the herds to lie down in, the same promise as v. 15.</a:t>
            </a:r>
            <a:endParaRPr lang="en-US" sz="1500" dirty="0"/>
          </a:p>
          <a:p>
            <a:pPr marL="177800" indent="-177800">
              <a:spcAft>
                <a:spcPts val="300"/>
              </a:spcAft>
              <a:buSzPct val="100000"/>
              <a:buChar char="•"/>
            </a:pPr>
            <a:r>
              <a:rPr lang="en-US" sz="1400" b="1" dirty="0">
                <a:solidFill>
                  <a:schemeClr val="accent1"/>
                </a:solidFill>
              </a:rPr>
              <a:t>Jer 2:2. </a:t>
            </a:r>
            <a:pPr indent="0" marL="0">
              <a:spcAft>
                <a:spcPts val="300"/>
              </a:spcAft>
              <a:buNone/>
            </a:pPr>
            <a:r>
              <a:rPr lang="en-US" sz="1400" dirty="0">
                <a:solidFill>
                  <a:schemeClr val="tx1"/>
                </a:solidFill>
              </a:rPr>
              <a:t>I remember thee, the kindness of thy youth, the days of youth of v. 15.</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Betrothed for ever</a:t>
            </a:r>
            <a:endParaRPr lang="en-US" sz="1500" dirty="0"/>
          </a:p>
          <a:p>
            <a:pPr marL="177800" indent="-177800">
              <a:spcAft>
                <a:spcPts val="300"/>
              </a:spcAft>
              <a:buSzPct val="100000"/>
              <a:buChar char="•"/>
            </a:pPr>
            <a:r>
              <a:rPr lang="en-US" sz="1400" b="1" dirty="0">
                <a:solidFill>
                  <a:schemeClr val="accent1"/>
                </a:solidFill>
              </a:rPr>
              <a:t>Isa 54:5. </a:t>
            </a:r>
            <a:pPr indent="0" marL="0">
              <a:spcAft>
                <a:spcPts val="300"/>
              </a:spcAft>
              <a:buNone/>
            </a:pPr>
            <a:r>
              <a:rPr lang="en-US" sz="1400" dirty="0">
                <a:solidFill>
                  <a:schemeClr val="tx1"/>
                </a:solidFill>
              </a:rPr>
              <a:t>For thy Maker is thine husband, the husband of vv. 16, 19.</a:t>
            </a:r>
            <a:endParaRPr lang="en-US" sz="1500" dirty="0"/>
          </a:p>
          <a:p>
            <a:pPr marL="177800" indent="-177800">
              <a:spcAft>
                <a:spcPts val="300"/>
              </a:spcAft>
              <a:buSzPct val="100000"/>
              <a:buChar char="•"/>
            </a:pPr>
            <a:r>
              <a:rPr lang="en-US" sz="1400" b="1" dirty="0">
                <a:solidFill>
                  <a:schemeClr val="accent1"/>
                </a:solidFill>
              </a:rPr>
              <a:t>2 Cor 11:2. </a:t>
            </a:r>
            <a:pPr indent="0" marL="0">
              <a:spcAft>
                <a:spcPts val="300"/>
              </a:spcAft>
              <a:buNone/>
            </a:pPr>
            <a:r>
              <a:rPr lang="en-US" sz="1400" dirty="0">
                <a:solidFill>
                  <a:schemeClr val="tx1"/>
                </a:solidFill>
              </a:rPr>
              <a:t>For I have espoused you to one husband, that I may present you as a chaste virgin to Christ, the betrothal of vv. 19-20 applied to the ecclesia.</a:t>
            </a:r>
            <a:endParaRPr lang="en-US" sz="1500" dirty="0"/>
          </a:p>
          <a:p>
            <a:pPr marL="177800" indent="-177800">
              <a:spcAft>
                <a:spcPts val="300"/>
              </a:spcAft>
              <a:buSzPct val="100000"/>
              <a:buChar char="•"/>
            </a:pPr>
            <a:r>
              <a:rPr lang="en-US" sz="1400" b="1" dirty="0">
                <a:solidFill>
                  <a:schemeClr val="accent1"/>
                </a:solidFill>
              </a:rPr>
              <a:t>Rev 19:7. </a:t>
            </a:r>
            <a:pPr indent="0" marL="0">
              <a:spcAft>
                <a:spcPts val="300"/>
              </a:spcAft>
              <a:buNone/>
            </a:pPr>
            <a:r>
              <a:rPr lang="en-US" sz="1400" dirty="0">
                <a:solidFill>
                  <a:schemeClr val="tx1"/>
                </a:solidFill>
              </a:rPr>
              <a:t>For the marriage of the Lamb is come, and his wife hath made herself ready, the marriage of v. 19 at Christ's return.</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RELATED BIBLE PASSAGES  ·  3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2 — Ammi, Ruhamah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A covenant with the beasts of the field</a:t>
            </a:r>
            <a:endParaRPr lang="en-US" sz="1500" dirty="0"/>
          </a:p>
          <a:p>
            <a:pPr marL="177800" indent="-177800">
              <a:spcAft>
                <a:spcPts val="300"/>
              </a:spcAft>
              <a:buSzPct val="100000"/>
              <a:buChar char="•"/>
            </a:pPr>
            <a:r>
              <a:rPr lang="en-US" sz="1400" b="1" dirty="0">
                <a:solidFill>
                  <a:schemeClr val="accent1"/>
                </a:solidFill>
              </a:rPr>
              <a:t>Isa 11:9. </a:t>
            </a:r>
            <a:pPr indent="0" marL="0">
              <a:spcAft>
                <a:spcPts val="300"/>
              </a:spcAft>
              <a:buNone/>
            </a:pPr>
            <a:r>
              <a:rPr lang="en-US" sz="1400" dirty="0">
                <a:solidFill>
                  <a:schemeClr val="tx1"/>
                </a:solidFill>
              </a:rPr>
              <a:t>They shall not hurt nor destroy in all my holy mountain, the peace of v. 18.</a:t>
            </a:r>
            <a:endParaRPr lang="en-US" sz="1500" dirty="0"/>
          </a:p>
          <a:p>
            <a:pPr marL="177800" indent="-177800">
              <a:spcAft>
                <a:spcPts val="300"/>
              </a:spcAft>
              <a:buSzPct val="100000"/>
              <a:buChar char="•"/>
            </a:pPr>
            <a:r>
              <a:rPr lang="en-US" sz="1400" b="1" dirty="0">
                <a:solidFill>
                  <a:schemeClr val="accent1"/>
                </a:solidFill>
              </a:rPr>
              <a:t>Ezek 34:25. </a:t>
            </a:r>
            <a:pPr indent="0" marL="0">
              <a:spcAft>
                <a:spcPts val="300"/>
              </a:spcAft>
              <a:buNone/>
            </a:pPr>
            <a:r>
              <a:rPr lang="en-US" sz="1400" dirty="0">
                <a:solidFill>
                  <a:schemeClr val="tx1"/>
                </a:solidFill>
              </a:rPr>
              <a:t>And I will make with them a covenant of peace, and will cause the evil beasts to cease out of the land, the same covenant as v. 18.</a:t>
            </a:r>
            <a:endParaRPr lang="en-US" sz="1500" dirty="0"/>
          </a:p>
          <a:p>
            <a:pPr marL="177800" indent="-177800">
              <a:spcAft>
                <a:spcPts val="300"/>
              </a:spcAft>
              <a:buSzPct val="100000"/>
              <a:buChar char="•"/>
            </a:pPr>
            <a:r>
              <a:rPr lang="en-US" sz="1400" b="1" dirty="0">
                <a:solidFill>
                  <a:schemeClr val="accent1"/>
                </a:solidFill>
              </a:rPr>
              <a:t>Mic 4:3. </a:t>
            </a:r>
            <a:pPr indent="0" marL="0">
              <a:spcAft>
                <a:spcPts val="300"/>
              </a:spcAft>
              <a:buNone/>
            </a:pPr>
            <a:r>
              <a:rPr lang="en-US" sz="1400" dirty="0">
                <a:solidFill>
                  <a:schemeClr val="tx1"/>
                </a:solidFill>
              </a:rPr>
              <a:t>Nation shall not lift up a sword against nation, the end of war in v. 18.</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Not my people become my people</a:t>
            </a:r>
            <a:endParaRPr lang="en-US" sz="1500" dirty="0"/>
          </a:p>
          <a:p>
            <a:pPr marL="177800" indent="-177800">
              <a:spcAft>
                <a:spcPts val="300"/>
              </a:spcAft>
              <a:buSzPct val="100000"/>
              <a:buChar char="•"/>
            </a:pPr>
            <a:r>
              <a:rPr lang="en-US" sz="1400" b="1" dirty="0">
                <a:solidFill>
                  <a:schemeClr val="accent1"/>
                </a:solidFill>
              </a:rPr>
              <a:t>Hos 1:9-10. </a:t>
            </a:r>
            <a:pPr indent="0" marL="0">
              <a:spcAft>
                <a:spcPts val="300"/>
              </a:spcAft>
              <a:buNone/>
            </a:pPr>
            <a:r>
              <a:rPr lang="en-US" sz="1400" dirty="0">
                <a:solidFill>
                  <a:schemeClr val="tx1"/>
                </a:solidFill>
              </a:rPr>
              <a:t>Ye are not my people, and I will not be your God, the names Lo-ammi and Lo-ruhamah reversed in vv. 1, 23.</a:t>
            </a:r>
            <a:endParaRPr lang="en-US" sz="1500" dirty="0"/>
          </a:p>
          <a:p>
            <a:pPr marL="177800" indent="-177800">
              <a:spcAft>
                <a:spcPts val="300"/>
              </a:spcAft>
              <a:buSzPct val="100000"/>
              <a:buChar char="•"/>
            </a:pPr>
            <a:r>
              <a:rPr lang="en-US" sz="1400" b="1" dirty="0">
                <a:solidFill>
                  <a:schemeClr val="accent1"/>
                </a:solidFill>
              </a:rPr>
              <a:t>Rom 9:26. </a:t>
            </a:r>
            <a:pPr indent="0" marL="0">
              <a:spcAft>
                <a:spcPts val="300"/>
              </a:spcAft>
              <a:buNone/>
            </a:pPr>
            <a:r>
              <a:rPr lang="en-US" sz="1400" dirty="0">
                <a:solidFill>
                  <a:schemeClr val="tx1"/>
                </a:solidFill>
              </a:rPr>
              <a:t>There shall they be called the children of the living God, the companion promise to v. 23.</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Possible Backgrounds</a:t>
            </a:r>
            <a:endParaRPr lang="en-US" sz="1500" dirty="0"/>
          </a:p>
          <a:p>
            <a:pPr marL="177800" indent="-177800">
              <a:spcAft>
                <a:spcPts val="300"/>
              </a:spcAft>
              <a:buSzPct val="100000"/>
              <a:buChar char="•"/>
            </a:pPr>
            <a:r>
              <a:rPr lang="en-US" sz="1400" b="1" dirty="0">
                <a:solidFill>
                  <a:schemeClr val="accent1"/>
                </a:solidFill>
              </a:rPr>
              <a:t>1 Kings 18:21. </a:t>
            </a:r>
            <a:pPr indent="0" marL="0">
              <a:spcAft>
                <a:spcPts val="300"/>
              </a:spcAft>
              <a:buNone/>
            </a:pPr>
            <a:r>
              <a:rPr lang="en-US" sz="1400" dirty="0">
                <a:solidFill>
                  <a:schemeClr val="tx1"/>
                </a:solidFill>
              </a:rPr>
              <a:t>If the LORD be God, follow him: but if Baal, then follow him, the Baal worship of the northern kingdom behind vv. 13, 16-17.</a:t>
            </a:r>
            <a:endParaRPr lang="en-US" sz="1500" dirty="0"/>
          </a:p>
          <a:p>
            <a:pPr marL="177800" indent="-177800">
              <a:spcAft>
                <a:spcPts val="300"/>
              </a:spcAft>
              <a:buSzPct val="100000"/>
              <a:buChar char="•"/>
            </a:pPr>
            <a:r>
              <a:rPr lang="en-US" sz="1400" b="1" dirty="0">
                <a:solidFill>
                  <a:schemeClr val="accent1"/>
                </a:solidFill>
              </a:rPr>
              <a:t>Hos 1:1. </a:t>
            </a:r>
            <a:pPr indent="0" marL="0">
              <a:spcAft>
                <a:spcPts val="300"/>
              </a:spcAft>
              <a:buNone/>
            </a:pPr>
            <a:r>
              <a:rPr lang="en-US" sz="1400" dirty="0">
                <a:solidFill>
                  <a:schemeClr val="tx1"/>
                </a:solidFill>
              </a:rPr>
              <a:t>In the days of Uzziah, Jotham, Ahaz, and Hezekiah, kings of Judah, and in the days of Jeroboam the son of Joash, king of Israel, the time of vv. 2-13.</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2 — Ammi, Ruhamah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1. </a:t>
            </a:r>
            <a:pPr indent="0" marL="0">
              <a:spcAft>
                <a:spcPts val="800"/>
              </a:spcAft>
              <a:buNone/>
            </a:pPr>
            <a:r>
              <a:rPr lang="en-US" sz="1600" dirty="0">
                <a:solidFill>
                  <a:schemeClr val="tx1"/>
                </a:solidFill>
              </a:rPr>
              <a:t>Ammi means my people and Ru-hamah means pitied, or having obtained mercy, the reversal of the names in Hos 1:6, 9. In the Hebrew text 1:10-2:1 is numbered 2:1-3, so the verse numbers here run two behind.</a:t>
            </a:r>
            <a:endParaRPr lang="en-US" sz="1600" dirty="0"/>
          </a:p>
          <a:p>
            <a:pPr indent="0" marL="0">
              <a:spcAft>
                <a:spcPts val="800"/>
              </a:spcAft>
              <a:buNone/>
            </a:pPr>
            <a:r>
              <a:rPr lang="en-US" sz="1600" b="1" dirty="0">
                <a:solidFill>
                  <a:schemeClr val="accent1"/>
                </a:solidFill>
              </a:rPr>
              <a:t>v. 2. </a:t>
            </a:r>
            <a:pPr indent="0" marL="0">
              <a:spcAft>
                <a:spcPts val="800"/>
              </a:spcAft>
              <a:buNone/>
            </a:pPr>
            <a:r>
              <a:rPr lang="en-US" sz="1600" dirty="0">
                <a:solidFill>
                  <a:schemeClr val="tx1"/>
                </a:solidFill>
              </a:rPr>
              <a:t>Plead is "rivu," bring a lawsuit or contend, the language of a court case.</a:t>
            </a:r>
            <a:endParaRPr lang="en-US" sz="1600" dirty="0"/>
          </a:p>
          <a:p>
            <a:pPr indent="0" marL="0">
              <a:spcAft>
                <a:spcPts val="800"/>
              </a:spcAft>
              <a:buNone/>
            </a:pPr>
            <a:r>
              <a:rPr lang="en-US" sz="1600" b="1" dirty="0">
                <a:solidFill>
                  <a:schemeClr val="accent1"/>
                </a:solidFill>
              </a:rPr>
              <a:t>v. 15. </a:t>
            </a:r>
            <a:pPr indent="0" marL="0">
              <a:spcAft>
                <a:spcPts val="800"/>
              </a:spcAft>
              <a:buNone/>
            </a:pPr>
            <a:r>
              <a:rPr lang="en-US" sz="1600" dirty="0">
                <a:solidFill>
                  <a:schemeClr val="tx1"/>
                </a:solidFill>
              </a:rPr>
              <a:t>Achor means trouble, the valley where Achan was stoned (Josh 7:26). A door of hope turns the place of trouble into an entrance.</a:t>
            </a:r>
            <a:endParaRPr lang="en-US" sz="1600" dirty="0"/>
          </a:p>
          <a:p>
            <a:pPr indent="0" marL="0">
              <a:spcAft>
                <a:spcPts val="800"/>
              </a:spcAft>
              <a:buNone/>
            </a:pPr>
            <a:r>
              <a:rPr lang="en-US" sz="1600" b="1" dirty="0">
                <a:solidFill>
                  <a:schemeClr val="accent1"/>
                </a:solidFill>
              </a:rPr>
              <a:t>v. 16. </a:t>
            </a:r>
            <a:pPr indent="0" marL="0">
              <a:spcAft>
                <a:spcPts val="800"/>
              </a:spcAft>
              <a:buNone/>
            </a:pPr>
            <a:r>
              <a:rPr lang="en-US" sz="1600" dirty="0">
                <a:solidFill>
                  <a:schemeClr val="tx1"/>
                </a:solidFill>
              </a:rPr>
              <a:t>Ishi is "ishi," my husband, and Baali is "baali," my master or my lord, a word that also named the god Baal.</a:t>
            </a:r>
            <a:endParaRPr lang="en-US" sz="1600" dirty="0"/>
          </a:p>
          <a:p>
            <a:pPr indent="0" marL="0">
              <a:spcAft>
                <a:spcPts val="800"/>
              </a:spcAft>
              <a:buNone/>
            </a:pPr>
            <a:r>
              <a:rPr lang="en-US" sz="1600" b="1" dirty="0">
                <a:solidFill>
                  <a:schemeClr val="accent1"/>
                </a:solidFill>
              </a:rPr>
              <a:t>v. 19. </a:t>
            </a:r>
            <a:pPr indent="0" marL="0">
              <a:spcAft>
                <a:spcPts val="800"/>
              </a:spcAft>
              <a:buNone/>
            </a:pPr>
            <a:r>
              <a:rPr lang="en-US" sz="1600" dirty="0">
                <a:solidFill>
                  <a:schemeClr val="tx1"/>
                </a:solidFill>
              </a:rPr>
              <a:t>Betroth is "aras," to engage to marry, with the bride-price paid by the groom: righteousness, judgment, lovingkindness, mercies, and faithfulness.</a:t>
            </a:r>
            <a:endParaRPr lang="en-US" sz="1600" dirty="0"/>
          </a:p>
          <a:p>
            <a:pPr indent="0" marL="0">
              <a:spcAft>
                <a:spcPts val="800"/>
              </a:spcAft>
              <a:buNone/>
            </a:pPr>
            <a:r>
              <a:rPr lang="en-US" sz="1600" b="1" dirty="0">
                <a:solidFill>
                  <a:schemeClr val="accent1"/>
                </a:solidFill>
              </a:rPr>
              <a:t>v. 22. </a:t>
            </a:r>
            <a:pPr indent="0" marL="0">
              <a:spcAft>
                <a:spcPts val="800"/>
              </a:spcAft>
              <a:buNone/>
            </a:pPr>
            <a:r>
              <a:rPr lang="en-US" sz="1600" dirty="0">
                <a:solidFill>
                  <a:schemeClr val="tx1"/>
                </a:solidFill>
              </a:rPr>
              <a:t>Jezreel means God sows, which v. 23 takes up: I will sow her unto me in the earth.</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THE MAIN PEOPLE &amp; PLACES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2 — Ammi, Ruhamah</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p-card-0"/>
          <p:cNvSpPr/>
          <p:nvPr/>
        </p:nvSpPr>
        <p:spPr>
          <a:xfrm>
            <a:off x="548640" y="1508760"/>
            <a:ext cx="6766560"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5650992"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The Main People</a:t>
            </a:r>
            <a:endParaRPr lang="en-US" sz="1700" dirty="0"/>
          </a:p>
        </p:txBody>
      </p:sp>
      <p:sp>
        <p:nvSpPr>
          <p:cNvPr id="9" name="pp-text-0"/>
          <p:cNvSpPr txBox="1"/>
          <p:nvPr/>
        </p:nvSpPr>
        <p:spPr>
          <a:xfrm>
            <a:off x="822960" y="2331720"/>
            <a:ext cx="6217920"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The LORD, the husband who speaks (vv. 2, 13, 16, 21).</a:t>
            </a:r>
            <a:endParaRPr lang="en-US" sz="1400" dirty="0"/>
          </a:p>
          <a:p>
            <a:pPr marL="203200" indent="-203200">
              <a:spcAft>
                <a:spcPts val="600"/>
              </a:spcAft>
              <a:buSzPct val="100000"/>
              <a:buChar char="•"/>
            </a:pPr>
            <a:r>
              <a:rPr lang="en-US" sz="1400" dirty="0">
                <a:solidFill>
                  <a:schemeClr val="tx1"/>
                </a:solidFill>
              </a:rPr>
              <a:t>The brethren and sisters, called Ammi and Ru-hamah (v. 1).</a:t>
            </a:r>
            <a:endParaRPr lang="en-US" sz="1400" dirty="0"/>
          </a:p>
          <a:p>
            <a:pPr marL="203200" indent="-203200">
              <a:spcAft>
                <a:spcPts val="600"/>
              </a:spcAft>
              <a:buSzPct val="100000"/>
              <a:buChar char="•"/>
            </a:pPr>
            <a:r>
              <a:rPr lang="en-US" sz="1400" dirty="0">
                <a:solidFill>
                  <a:schemeClr val="tx1"/>
                </a:solidFill>
              </a:rPr>
              <a:t>The mother, Israel, who played the harlot (vv. 2, 5).</a:t>
            </a:r>
            <a:endParaRPr lang="en-US" sz="1400" dirty="0"/>
          </a:p>
          <a:p>
            <a:pPr marL="203200" indent="-203200">
              <a:spcAft>
                <a:spcPts val="600"/>
              </a:spcAft>
              <a:buSzPct val="100000"/>
              <a:buChar char="•"/>
            </a:pPr>
            <a:r>
              <a:rPr lang="en-US" sz="1400" dirty="0">
                <a:solidFill>
                  <a:schemeClr val="tx1"/>
                </a:solidFill>
              </a:rPr>
              <a:t>Her children, the children of whoredoms (v. 4).</a:t>
            </a:r>
            <a:endParaRPr lang="en-US" sz="1400" dirty="0"/>
          </a:p>
          <a:p>
            <a:pPr marL="203200" indent="-203200">
              <a:spcAft>
                <a:spcPts val="600"/>
              </a:spcAft>
              <a:buSzPct val="100000"/>
              <a:buChar char="•"/>
            </a:pPr>
            <a:r>
              <a:rPr lang="en-US" sz="1400" dirty="0">
                <a:solidFill>
                  <a:schemeClr val="tx1"/>
                </a:solidFill>
              </a:rPr>
              <a:t>Her lovers, after whom she went (vv. 5, 7, 10, 12-13).</a:t>
            </a:r>
            <a:endParaRPr lang="en-US" sz="1400" dirty="0"/>
          </a:p>
          <a:p>
            <a:pPr marL="203200" indent="-203200">
              <a:spcAft>
                <a:spcPts val="600"/>
              </a:spcAft>
              <a:buSzPct val="100000"/>
              <a:buChar char="•"/>
            </a:pPr>
            <a:r>
              <a:rPr lang="en-US" sz="1400" dirty="0">
                <a:solidFill>
                  <a:schemeClr val="tx1"/>
                </a:solidFill>
              </a:rPr>
              <a:t>Baal and Baalim, to whom she burned incense (vv. 8, 13, 16-17).</a:t>
            </a:r>
            <a:endParaRPr lang="en-US" sz="1400" dirty="0"/>
          </a:p>
          <a:p>
            <a:pPr marL="203200" indent="-203200">
              <a:spcAft>
                <a:spcPts val="600"/>
              </a:spcAft>
              <a:buSzPct val="100000"/>
              <a:buChar char="•"/>
            </a:pPr>
            <a:r>
              <a:rPr lang="en-US" sz="1400" dirty="0">
                <a:solidFill>
                  <a:schemeClr val="tx1"/>
                </a:solidFill>
              </a:rPr>
              <a:t>Jezreel, heard by the corn, wine, and oil (v. 22).</a:t>
            </a:r>
            <a:endParaRPr lang="en-US" sz="1400" dirty="0"/>
          </a:p>
          <a:p>
            <a:pPr marL="203200" indent="-203200">
              <a:spcAft>
                <a:spcPts val="600"/>
              </a:spcAft>
              <a:buSzPct val="100000"/>
              <a:buChar char="•"/>
            </a:pPr>
            <a:r>
              <a:rPr lang="en-US" sz="1400" dirty="0">
                <a:solidFill>
                  <a:schemeClr val="tx1"/>
                </a:solidFill>
              </a:rPr>
              <a:t>Not my people, who shall be called my people (v. 23).</a:t>
            </a:r>
            <a:endParaRPr lang="en-US" sz="1400" dirty="0"/>
          </a:p>
        </p:txBody>
      </p:sp>
      <p:sp>
        <p:nvSpPr>
          <p:cNvPr id="10" name="pp-card-1"/>
          <p:cNvSpPr/>
          <p:nvPr/>
        </p:nvSpPr>
        <p:spPr>
          <a:xfrm>
            <a:off x="7589520" y="1508760"/>
            <a:ext cx="4053535" cy="4617720"/>
          </a:xfrm>
          <a:prstGeom prst="roundRect">
            <a:avLst>
              <a:gd name="adj" fmla="val 2256"/>
            </a:avLst>
          </a:prstGeom>
          <a:solidFill>
            <a:schemeClr val="bg2"/>
          </a:solidFill>
          <a:ln/>
        </p:spPr>
      </p:sp>
      <p:sp>
        <p:nvSpPr>
          <p:cNvPr id="11" name="icon-bg-pin"/>
          <p:cNvSpPr/>
          <p:nvPr/>
        </p:nvSpPr>
        <p:spPr>
          <a:xfrm>
            <a:off x="7863840" y="1737360"/>
            <a:ext cx="438912" cy="438912"/>
          </a:xfrm>
          <a:prstGeom prst="ellipse">
            <a:avLst/>
          </a:prstGeom>
          <a:solidFill>
            <a:schemeClr val="accent3"/>
          </a:solidFill>
          <a:ln/>
        </p:spPr>
      </p:sp>
      <p:pic>
        <p:nvPicPr>
          <p:cNvPr id="12" name="icon-pin" descr="pin">    </p:cNvPr>
          <p:cNvPicPr>
            <a:picLocks noChangeAspect="1"/>
          </p:cNvPicPr>
          <p:nvPr/>
        </p:nvPicPr>
        <p:blipFill>
          <a:blip r:embed="rId3"/>
          <a:stretch>
            <a:fillRect/>
          </a:stretch>
        </p:blipFill>
        <p:spPr>
          <a:xfrm>
            <a:off x="7962595" y="1836115"/>
            <a:ext cx="241402" cy="241402"/>
          </a:xfrm>
          <a:prstGeom prst="rect">
            <a:avLst/>
          </a:prstGeom>
        </p:spPr>
      </p:pic>
      <p:sp>
        <p:nvSpPr>
          <p:cNvPr id="13" name="Text 9"/>
          <p:cNvSpPr txBox="1"/>
          <p:nvPr/>
        </p:nvSpPr>
        <p:spPr>
          <a:xfrm>
            <a:off x="8430768" y="1737360"/>
            <a:ext cx="2937967"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Where</a:t>
            </a:r>
            <a:endParaRPr lang="en-US" sz="1700" dirty="0"/>
          </a:p>
        </p:txBody>
      </p:sp>
      <p:sp>
        <p:nvSpPr>
          <p:cNvPr id="14" name="pp-text-1"/>
          <p:cNvSpPr txBox="1"/>
          <p:nvPr/>
        </p:nvSpPr>
        <p:spPr>
          <a:xfrm>
            <a:off x="7863840" y="2331720"/>
            <a:ext cx="3504895"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The wilderness and dry land, to which she may be made like (v. 3).</a:t>
            </a:r>
            <a:endParaRPr lang="en-US" sz="1400" dirty="0"/>
          </a:p>
          <a:p>
            <a:pPr marL="203200" indent="-203200">
              <a:spcAft>
                <a:spcPts val="600"/>
              </a:spcAft>
              <a:buSzPct val="100000"/>
              <a:buChar char="•"/>
            </a:pPr>
            <a:r>
              <a:rPr lang="en-US" sz="1400" dirty="0">
                <a:solidFill>
                  <a:schemeClr val="tx1"/>
                </a:solidFill>
              </a:rPr>
              <a:t>The wilderness, where the LORD will allure her (v. 14).</a:t>
            </a:r>
            <a:endParaRPr lang="en-US" sz="1400" dirty="0"/>
          </a:p>
          <a:p>
            <a:pPr marL="203200" indent="-203200">
              <a:spcAft>
                <a:spcPts val="600"/>
              </a:spcAft>
              <a:buSzPct val="100000"/>
              <a:buChar char="•"/>
            </a:pPr>
            <a:r>
              <a:rPr lang="en-US" sz="1400" dirty="0">
                <a:solidFill>
                  <a:schemeClr val="tx1"/>
                </a:solidFill>
              </a:rPr>
              <a:t>The valley of Achor, a door of hope (v. 15).</a:t>
            </a:r>
            <a:endParaRPr lang="en-US" sz="1400" dirty="0"/>
          </a:p>
          <a:p>
            <a:pPr marL="203200" indent="-203200">
              <a:spcAft>
                <a:spcPts val="600"/>
              </a:spcAft>
              <a:buSzPct val="100000"/>
              <a:buChar char="•"/>
            </a:pPr>
            <a:r>
              <a:rPr lang="en-US" sz="1400" dirty="0">
                <a:solidFill>
                  <a:schemeClr val="tx1"/>
                </a:solidFill>
              </a:rPr>
              <a:t>The land of Egypt, from which she came up (v. 15).</a:t>
            </a:r>
            <a:endParaRPr lang="en-US" sz="1400" dirty="0"/>
          </a:p>
          <a:p>
            <a:pPr marL="203200" indent="-203200">
              <a:spcAft>
                <a:spcPts val="600"/>
              </a:spcAft>
              <a:buSzPct val="100000"/>
              <a:buChar char="•"/>
            </a:pPr>
            <a:r>
              <a:rPr lang="en-US" sz="1400" dirty="0">
                <a:solidFill>
                  <a:schemeClr val="tx1"/>
                </a:solidFill>
              </a:rPr>
              <a:t>The earth, where the bow and the sword are broken and where she is sown (vv. 18, 23).</a:t>
            </a:r>
            <a:endParaRPr lang="en-US" sz="1400" dirty="0"/>
          </a:p>
          <a:p>
            <a:pPr marL="203200" indent="-203200">
              <a:spcAft>
                <a:spcPts val="600"/>
              </a:spcAft>
              <a:buSzPct val="100000"/>
              <a:buChar char="•"/>
            </a:pPr>
            <a:r>
              <a:rPr lang="en-US" sz="1400" dirty="0">
                <a:solidFill>
                  <a:schemeClr val="tx1"/>
                </a:solidFill>
              </a:rPr>
              <a:t>Jezreel, heard by the corn, wine, and oil (v. 22).</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2 — Ammi, Ruhamah</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Undated</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Scripture gives no year for this chapter</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charge against the mother follows the naming of the children in Hos 1 (vv. 1-4).</a:t>
            </a:r>
            <a:endParaRPr lang="en-US" sz="1600" dirty="0"/>
          </a:p>
          <a:p>
            <a:pPr marL="203200" indent="-203200">
              <a:spcAft>
                <a:spcPts val="1000"/>
              </a:spcAft>
              <a:buSzPct val="100000"/>
              <a:buChar char="•"/>
            </a:pPr>
            <a:r>
              <a:rPr lang="en-US" sz="1600" dirty="0">
                <a:solidFill>
                  <a:schemeClr val="tx1"/>
                </a:solidFill>
              </a:rPr>
              <a:t>The hedging, stripping, and ending of feasts come first (vv. 6-13).</a:t>
            </a:r>
            <a:endParaRPr lang="en-US" sz="1600" dirty="0"/>
          </a:p>
          <a:p>
            <a:pPr marL="203200" indent="-203200">
              <a:spcAft>
                <a:spcPts val="1000"/>
              </a:spcAft>
              <a:buSzPct val="100000"/>
              <a:buChar char="•"/>
            </a:pPr>
            <a:r>
              <a:rPr lang="en-US" sz="1600" dirty="0">
                <a:solidFill>
                  <a:schemeClr val="tx1"/>
                </a:solidFill>
              </a:rPr>
              <a:t>Then, at that day, come the alluring, the betrothal, and the new covenant (vv. 14-23).</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Undated; the chapter gives no year. It continues the word of Hos 1:1, in the days of Uzziah through Hezekiah and of Jeroboam son of Joash.</a:t>
            </a:r>
            <a:endParaRPr lang="en-US" sz="1600" dirty="0"/>
          </a:p>
          <a:p>
            <a:pPr marL="203200" indent="-203200">
              <a:spcAft>
                <a:spcPts val="1000"/>
              </a:spcAft>
              <a:buSzPct val="100000"/>
              <a:buChar char="•"/>
            </a:pPr>
            <a:r>
              <a:rPr lang="en-US" sz="1600" dirty="0">
                <a:solidFill>
                  <a:schemeClr val="tx1"/>
                </a:solidFill>
              </a:rPr>
              <a:t>About 755-750 BC is a general scholarly date for the start of Hosea's ministry.</a:t>
            </a:r>
            <a:endParaRPr lang="en-US" sz="1600" dirty="0"/>
          </a:p>
          <a:p>
            <a:pPr marL="203200" indent="-203200">
              <a:spcAft>
                <a:spcPts val="1000"/>
              </a:spcAft>
              <a:buSzPct val="100000"/>
              <a:buChar char="•"/>
            </a:pPr>
            <a:r>
              <a:rPr lang="en-US" sz="1600" dirty="0">
                <a:solidFill>
                  <a:schemeClr val="tx1"/>
                </a:solidFill>
              </a:rPr>
              <a:t>The fall of Samaria, 722 BC (stated, 2 Kgs 17), is the judgment that took away her corn and her feasts.</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16 — 2nd: Gal, Troas, Philippi</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Paul came to Derbe &amp; Lystra. Timothy, mother Jewish, father Greek. Timothy circumcised. Through Phrygia &amp; Galatia, forbidden by the Spirit to speak in Asia. At Troas, vision of Macedonian man. To Philippi. On sabbath day at river. Lydia of Thyatira &amp; her household baptized. Slave-girl divination follows Paul. After many days, Paul annoyed, commands spirit out of her. Her masters bring Paul &amp; Silas to magistrates. Prison, midnight, jailer, Roman citizens, begged to leave.</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At Lystra Paul took Timotheus, a disciple well reported of, and circumcised him because of the Jews. They delivered the decrees of the Jerusalem apostles, and the churches increased daily. Forbidden by the Holy Ghost to preach in Asia and stopped from Bithynia, they came to Troas, where Paul saw a man of Macedonia praying, Come over and help us. At Philippi, by a river side, the Lord opened the heart of Lydia, a seller of purple. Paul cast a spirit of divination out of a damsel, and her masters had Paul and Silas beaten and jailed. At midnight they prayed and sang, an earthquake opened the doors, and the jailer believed with all his house.</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FACTUAL SUMMARY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16 — 2nd: Gal, Troas, Philippi</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Timothy joins Paul; a vision calls them to Macedonia; Lydia believes at Philippi; Paul and Silas are jailed, sing at midnight, and the jailer and his house believe.</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At Lystra Paul took Timotheus, whose father was a Greek, and circumcised him because of the Jews (vv. 1-3).</a:t>
            </a:r>
            <a:endParaRPr lang="en-US" sz="1400" dirty="0"/>
          </a:p>
          <a:p>
            <a:pPr marL="203200" indent="-203200">
              <a:spcAft>
                <a:spcPts val="500"/>
              </a:spcAft>
              <a:buSzPct val="100000"/>
              <a:buChar char="•"/>
            </a:pPr>
            <a:r>
              <a:rPr lang="en-US" sz="1400" dirty="0">
                <a:solidFill>
                  <a:schemeClr val="tx1"/>
                </a:solidFill>
              </a:rPr>
              <a:t>They delivered the decrees of Jerusalem, and the churches increased daily (vv. 4-5).</a:t>
            </a:r>
            <a:endParaRPr lang="en-US" sz="1400" dirty="0"/>
          </a:p>
          <a:p>
            <a:pPr marL="203200" indent="-203200">
              <a:spcAft>
                <a:spcPts val="500"/>
              </a:spcAft>
              <a:buSzPct val="100000"/>
              <a:buChar char="•"/>
            </a:pPr>
            <a:r>
              <a:rPr lang="en-US" sz="1400" dirty="0">
                <a:solidFill>
                  <a:schemeClr val="tx1"/>
                </a:solidFill>
              </a:rPr>
              <a:t>Forbidden to preach in Asia or go into Bithynia, they came down to Troas (vv. 6-8).</a:t>
            </a:r>
            <a:endParaRPr lang="en-US" sz="1400" dirty="0"/>
          </a:p>
          <a:p>
            <a:pPr marL="203200" indent="-203200">
              <a:spcAft>
                <a:spcPts val="500"/>
              </a:spcAft>
              <a:buSzPct val="100000"/>
              <a:buChar char="•"/>
            </a:pPr>
            <a:r>
              <a:rPr lang="en-US" sz="1400" dirty="0">
                <a:solidFill>
                  <a:schemeClr val="tx1"/>
                </a:solidFill>
              </a:rPr>
              <a:t>In a vision a man of Macedonia prayed Paul, Come over into Macedonia, and help us, and we endeavoured to go (vv. 9-10).</a:t>
            </a:r>
            <a:endParaRPr lang="en-US" sz="1400" dirty="0"/>
          </a:p>
          <a:p>
            <a:pPr marL="203200" indent="-203200">
              <a:spcAft>
                <a:spcPts val="500"/>
              </a:spcAft>
              <a:buSzPct val="100000"/>
              <a:buChar char="•"/>
            </a:pPr>
            <a:r>
              <a:rPr lang="en-US" sz="1400" dirty="0">
                <a:solidFill>
                  <a:schemeClr val="tx1"/>
                </a:solidFill>
              </a:rPr>
              <a:t>By Samothracia and Neapolis they came to Philippi, a colony (vv. 11-12).</a:t>
            </a:r>
            <a:endParaRPr lang="en-US" sz="1400" dirty="0"/>
          </a:p>
          <a:p>
            <a:pPr marL="203200" indent="-203200">
              <a:spcAft>
                <a:spcPts val="500"/>
              </a:spcAft>
              <a:buSzPct val="100000"/>
              <a:buChar char="•"/>
            </a:pPr>
            <a:r>
              <a:rPr lang="en-US" sz="1400" dirty="0">
                <a:solidFill>
                  <a:schemeClr val="tx1"/>
                </a:solidFill>
              </a:rPr>
              <a:t>On the sabbath by a river side, the Lord opened the heart of Lydia, a seller of purple of Thyatira. She was baptized with her household (vv. 13-15).</a:t>
            </a:r>
            <a:endParaRPr lang="en-US" sz="1400" dirty="0"/>
          </a:p>
          <a:p>
            <a:pPr marL="203200" indent="-203200">
              <a:spcAft>
                <a:spcPts val="500"/>
              </a:spcAft>
              <a:buSzPct val="100000"/>
              <a:buChar char="•"/>
            </a:pPr>
            <a:r>
              <a:rPr lang="en-US" sz="1400" dirty="0">
                <a:solidFill>
                  <a:schemeClr val="tx1"/>
                </a:solidFill>
              </a:rPr>
              <a:t>A damsel with a spirit of divination followed them, crying, These men are the servants of the most high God (vv. 16-17).</a:t>
            </a:r>
            <a:endParaRPr lang="en-US" sz="1400" dirty="0"/>
          </a:p>
          <a:p>
            <a:pPr marL="203200" indent="-203200">
              <a:spcAft>
                <a:spcPts val="500"/>
              </a:spcAft>
              <a:buSzPct val="100000"/>
              <a:buChar char="•"/>
            </a:pPr>
            <a:r>
              <a:rPr lang="en-US" sz="1400" dirty="0">
                <a:solidFill>
                  <a:schemeClr val="tx1"/>
                </a:solidFill>
              </a:rPr>
              <a:t>Paul said, I command thee in the name of Jesus Christ to come out of her, and he came out the same hour (v. 18).</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FACTUAL SUMMARY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16 — 2nd: Gal, Troas, Philippi</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fact-card"/>
          <p:cNvSpPr/>
          <p:nvPr/>
        </p:nvSpPr>
        <p:spPr>
          <a:xfrm>
            <a:off x="548640" y="1508760"/>
            <a:ext cx="11094415" cy="4617720"/>
          </a:xfrm>
          <a:prstGeom prst="roundRect">
            <a:avLst>
              <a:gd name="adj" fmla="val 1980"/>
            </a:avLst>
          </a:prstGeom>
          <a:solidFill>
            <a:schemeClr val="bg2"/>
          </a:solidFill>
          <a:ln/>
        </p:spPr>
      </p:sp>
      <p:sp>
        <p:nvSpPr>
          <p:cNvPr id="6" name="icon-bg-list"/>
          <p:cNvSpPr/>
          <p:nvPr/>
        </p:nvSpPr>
        <p:spPr>
          <a:xfrm>
            <a:off x="822960" y="1737360"/>
            <a:ext cx="438912" cy="438912"/>
          </a:xfrm>
          <a:prstGeom prst="ellipse">
            <a:avLst/>
          </a:prstGeom>
          <a:solidFill>
            <a:schemeClr val="accent1"/>
          </a:solidFill>
          <a:ln/>
        </p:spPr>
      </p:sp>
      <p:pic>
        <p:nvPicPr>
          <p:cNvPr id="7" name="icon-list" descr="list">    </p:cNvPr>
          <p:cNvPicPr>
            <a:picLocks noChangeAspect="1"/>
          </p:cNvPicPr>
          <p:nvPr/>
        </p:nvPicPr>
        <p:blipFill>
          <a:blip r:embed="rId2"/>
          <a:stretch>
            <a:fillRect/>
          </a:stretch>
        </p:blipFill>
        <p:spPr>
          <a:xfrm>
            <a:off x="921715" y="1836115"/>
            <a:ext cx="241402" cy="241402"/>
          </a:xfrm>
          <a:prstGeom prst="rect">
            <a:avLst/>
          </a:prstGeom>
        </p:spPr>
      </p:pic>
      <p:sp>
        <p:nvSpPr>
          <p:cNvPr id="8" name="fact-text"/>
          <p:cNvSpPr txBox="1"/>
          <p:nvPr/>
        </p:nvSpPr>
        <p:spPr>
          <a:xfrm>
            <a:off x="1463040" y="1737360"/>
            <a:ext cx="9905695" cy="425196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Her masters drew Paul and Silas to the magistrates: These men do exceedingly trouble our city (vv. 19-21).</a:t>
            </a:r>
            <a:endParaRPr lang="en-US" sz="1400" dirty="0"/>
          </a:p>
          <a:p>
            <a:pPr marL="203200" indent="-203200">
              <a:spcAft>
                <a:spcPts val="500"/>
              </a:spcAft>
              <a:buSzPct val="100000"/>
              <a:buChar char="•"/>
            </a:pPr>
            <a:r>
              <a:rPr lang="en-US" sz="1400" dirty="0">
                <a:solidFill>
                  <a:schemeClr val="tx1"/>
                </a:solidFill>
              </a:rPr>
              <a:t>The magistrates had them beaten, cast into the inner prison (vv. 22-24).</a:t>
            </a:r>
            <a:endParaRPr lang="en-US" sz="1400" dirty="0"/>
          </a:p>
          <a:p>
            <a:pPr marL="203200" indent="-203200">
              <a:spcAft>
                <a:spcPts val="500"/>
              </a:spcAft>
              <a:buSzPct val="100000"/>
              <a:buChar char="•"/>
            </a:pPr>
            <a:r>
              <a:rPr lang="en-US" sz="1400" dirty="0">
                <a:solidFill>
                  <a:schemeClr val="tx1"/>
                </a:solidFill>
              </a:rPr>
              <a:t>At midnight Paul and Silas prayed and sang praises. A great earthquake opened the doors and loosed every one's bands (vv. 25-26).</a:t>
            </a:r>
            <a:endParaRPr lang="en-US" sz="1400" dirty="0"/>
          </a:p>
          <a:p>
            <a:pPr marL="203200" indent="-203200">
              <a:spcAft>
                <a:spcPts val="500"/>
              </a:spcAft>
              <a:buSzPct val="100000"/>
              <a:buChar char="•"/>
            </a:pPr>
            <a:r>
              <a:rPr lang="en-US" sz="1400" dirty="0">
                <a:solidFill>
                  <a:schemeClr val="tx1"/>
                </a:solidFill>
              </a:rPr>
              <a:t>The keeper would have killed himself, but Paul cried, Do thyself no harm: for we are all here (vv. 27-28).</a:t>
            </a:r>
            <a:endParaRPr lang="en-US" sz="1400" dirty="0"/>
          </a:p>
          <a:p>
            <a:pPr marL="203200" indent="-203200">
              <a:spcAft>
                <a:spcPts val="500"/>
              </a:spcAft>
              <a:buSzPct val="100000"/>
              <a:buChar char="•"/>
            </a:pPr>
            <a:r>
              <a:rPr lang="en-US" sz="1400" dirty="0">
                <a:solidFill>
                  <a:schemeClr val="tx1"/>
                </a:solidFill>
              </a:rPr>
              <a:t>He fell down trembling: Sirs, what must I do to be saved? They said, Believe on the Lord Jesus Christ, and thou shalt be saved, and thy house (vv. 29-31).</a:t>
            </a:r>
            <a:endParaRPr lang="en-US" sz="1400" dirty="0"/>
          </a:p>
          <a:p>
            <a:pPr marL="203200" indent="-203200">
              <a:spcAft>
                <a:spcPts val="500"/>
              </a:spcAft>
              <a:buSzPct val="100000"/>
              <a:buChar char="•"/>
            </a:pPr>
            <a:r>
              <a:rPr lang="en-US" sz="1400" dirty="0">
                <a:solidFill>
                  <a:schemeClr val="tx1"/>
                </a:solidFill>
              </a:rPr>
              <a:t>He washed their stripes, was baptized with all his, and rejoiced, believing in God with all his house (vv. 32-34).</a:t>
            </a:r>
            <a:endParaRPr lang="en-US" sz="1400" dirty="0"/>
          </a:p>
          <a:p>
            <a:pPr marL="203200" indent="-203200">
              <a:spcAft>
                <a:spcPts val="500"/>
              </a:spcAft>
              <a:buSzPct val="100000"/>
              <a:buChar char="•"/>
            </a:pPr>
            <a:r>
              <a:rPr lang="en-US" sz="1400" dirty="0">
                <a:solidFill>
                  <a:schemeClr val="tx1"/>
                </a:solidFill>
              </a:rPr>
              <a:t>The magistrates sent to let them go, but Paul said, They have beaten us openly uncondemned, being Romans; let them fetch us out (vv. 35-37).</a:t>
            </a:r>
            <a:endParaRPr lang="en-US" sz="1400" dirty="0"/>
          </a:p>
          <a:p>
            <a:pPr marL="203200" indent="-203200">
              <a:spcAft>
                <a:spcPts val="500"/>
              </a:spcAft>
              <a:buSzPct val="100000"/>
              <a:buChar char="•"/>
            </a:pPr>
            <a:r>
              <a:rPr lang="en-US" sz="1400" dirty="0">
                <a:solidFill>
                  <a:schemeClr val="tx1"/>
                </a:solidFill>
              </a:rPr>
              <a:t>The magistrates feared, besought them, and asked them to depart. They visited Lydia's house, comforted the brethren, and departed (vv. 38-40).</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16 — 2nd: Gal, Troas, Philippi</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the call to Macedonia and the work at Philippi. 1 Thess 2:2 and Phil 1:5 recall it and are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RELATED BIBLE PASSAGES  ·  1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16 — 2nd: Gal, Troas, Philippi</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Later restatement of the suffering at Philippi</a:t>
            </a:r>
            <a:endParaRPr lang="en-US" sz="1500" dirty="0"/>
          </a:p>
          <a:p>
            <a:pPr marL="177800" indent="-177800">
              <a:spcAft>
                <a:spcPts val="300"/>
              </a:spcAft>
              <a:buSzPct val="100000"/>
              <a:buChar char="•"/>
            </a:pPr>
            <a:r>
              <a:rPr lang="en-US" sz="1400" b="1" dirty="0">
                <a:solidFill>
                  <a:schemeClr val="accent1"/>
                </a:solidFill>
              </a:rPr>
              <a:t>1 Thess 2:2. </a:t>
            </a:r>
            <a:pPr indent="0" marL="0">
              <a:spcAft>
                <a:spcPts val="300"/>
              </a:spcAft>
              <a:buNone/>
            </a:pPr>
            <a:r>
              <a:rPr lang="en-US" sz="1400" dirty="0">
                <a:solidFill>
                  <a:schemeClr val="tx1"/>
                </a:solidFill>
              </a:rPr>
              <a:t>But even after that we had suffered before, and were shamefully entreated, as ye know, at Philippi, Paul looking back on vv. 22-24.</a:t>
            </a:r>
            <a:endParaRPr lang="en-US" sz="1500" dirty="0"/>
          </a:p>
          <a:p>
            <a:pPr marL="177800" indent="-177800">
              <a:spcAft>
                <a:spcPts val="300"/>
              </a:spcAft>
              <a:buSzPct val="100000"/>
              <a:buChar char="•"/>
            </a:pPr>
            <a:r>
              <a:rPr lang="en-US" sz="1400" b="1" dirty="0">
                <a:solidFill>
                  <a:schemeClr val="accent1"/>
                </a:solidFill>
              </a:rPr>
              <a:t>Phil 1:5. </a:t>
            </a:r>
            <a:pPr indent="0" marL="0">
              <a:spcAft>
                <a:spcPts val="300"/>
              </a:spcAft>
              <a:buNone/>
            </a:pPr>
            <a:r>
              <a:rPr lang="en-US" sz="1400" dirty="0">
                <a:solidFill>
                  <a:schemeClr val="tx1"/>
                </a:solidFill>
              </a:rPr>
              <a:t>For your fellowship in the gospel from the first day until now, the church begun in vv. 13-15, 40.</a:t>
            </a:r>
            <a:endParaRPr lang="en-US" sz="1500" dirty="0"/>
          </a:p>
          <a:p>
            <a:pPr marL="177800" indent="-177800">
              <a:spcAft>
                <a:spcPts val="300"/>
              </a:spcAft>
              <a:buSzPct val="100000"/>
              <a:buChar char="•"/>
            </a:pPr>
            <a:r>
              <a:rPr lang="en-US" sz="1400" b="1" dirty="0">
                <a:solidFill>
                  <a:schemeClr val="accent1"/>
                </a:solidFill>
              </a:rPr>
              <a:t>2 Cor 11:25. </a:t>
            </a:r>
            <a:pPr indent="0" marL="0">
              <a:spcAft>
                <a:spcPts val="300"/>
              </a:spcAft>
              <a:buNone/>
            </a:pPr>
            <a:r>
              <a:rPr lang="en-US" sz="1400" dirty="0">
                <a:solidFill>
                  <a:schemeClr val="tx1"/>
                </a:solidFill>
              </a:rPr>
              <a:t>Thrice was I beaten with rods, one of them the beating of v. 22.</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Timothy, the son of a believing mother</a:t>
            </a:r>
            <a:endParaRPr lang="en-US" sz="1500" dirty="0"/>
          </a:p>
          <a:p>
            <a:pPr marL="177800" indent="-177800">
              <a:spcAft>
                <a:spcPts val="300"/>
              </a:spcAft>
              <a:buSzPct val="100000"/>
              <a:buChar char="•"/>
            </a:pPr>
            <a:r>
              <a:rPr lang="en-US" sz="1400" b="1" dirty="0">
                <a:solidFill>
                  <a:schemeClr val="accent1"/>
                </a:solidFill>
              </a:rPr>
              <a:t>2 Tim 1:5. </a:t>
            </a:r>
            <a:pPr indent="0" marL="0">
              <a:spcAft>
                <a:spcPts val="300"/>
              </a:spcAft>
              <a:buNone/>
            </a:pPr>
            <a:r>
              <a:rPr lang="en-US" sz="1400" dirty="0">
                <a:solidFill>
                  <a:schemeClr val="tx1"/>
                </a:solidFill>
              </a:rPr>
              <a:t>The unfeigned faith that is in thee, which dwelt first in thy grandmother Lois, and thy mother Eunice, the believing mother of v. 1.</a:t>
            </a:r>
            <a:endParaRPr lang="en-US" sz="1500" dirty="0"/>
          </a:p>
          <a:p>
            <a:pPr marL="177800" indent="-177800">
              <a:spcAft>
                <a:spcPts val="300"/>
              </a:spcAft>
              <a:buSzPct val="100000"/>
              <a:buChar char="•"/>
            </a:pPr>
            <a:r>
              <a:rPr lang="en-US" sz="1400" b="1" dirty="0">
                <a:solidFill>
                  <a:schemeClr val="accent1"/>
                </a:solidFill>
              </a:rPr>
              <a:t>Phil 2:22. </a:t>
            </a:r>
            <a:pPr indent="0" marL="0">
              <a:spcAft>
                <a:spcPts val="300"/>
              </a:spcAft>
              <a:buNone/>
            </a:pPr>
            <a:r>
              <a:rPr lang="en-US" sz="1400" dirty="0">
                <a:solidFill>
                  <a:schemeClr val="tx1"/>
                </a:solidFill>
              </a:rPr>
              <a:t>But ye know the proof of him, that, as a son with the father, he hath served with me in the gospel, the good report of v. 2.</a:t>
            </a:r>
            <a:endParaRPr lang="en-US" sz="1500" dirty="0"/>
          </a:p>
          <a:p>
            <a:pPr marL="177800" indent="-177800">
              <a:spcAft>
                <a:spcPts val="300"/>
              </a:spcAft>
              <a:buSzPct val="100000"/>
              <a:buChar char="•"/>
            </a:pPr>
            <a:r>
              <a:rPr lang="en-US" sz="1400" b="1" dirty="0">
                <a:solidFill>
                  <a:schemeClr val="accent1"/>
                </a:solidFill>
              </a:rPr>
              <a:t>1 Cor 9:20. </a:t>
            </a:r>
            <a:pPr indent="0" marL="0">
              <a:spcAft>
                <a:spcPts val="300"/>
              </a:spcAft>
              <a:buNone/>
            </a:pPr>
            <a:r>
              <a:rPr lang="en-US" sz="1400" dirty="0">
                <a:solidFill>
                  <a:schemeClr val="tx1"/>
                </a:solidFill>
              </a:rPr>
              <a:t>And unto the Jews I became as a Jew, that I might gain the Jews, the reason for the circumcision of v. 3.</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RELATED BIBLE PASSAGES  ·  2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16 — 2nd: Gal, Troas, Philippi</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The decrees for to keep</a:t>
            </a:r>
            <a:endParaRPr lang="en-US" sz="1500" dirty="0"/>
          </a:p>
          <a:p>
            <a:pPr marL="177800" indent="-177800">
              <a:spcAft>
                <a:spcPts val="300"/>
              </a:spcAft>
              <a:buSzPct val="100000"/>
              <a:buChar char="•"/>
            </a:pPr>
            <a:r>
              <a:rPr lang="en-US" sz="1400" b="1" dirty="0">
                <a:solidFill>
                  <a:schemeClr val="accent1"/>
                </a:solidFill>
              </a:rPr>
              <a:t>Acts 15:28-29. </a:t>
            </a:r>
            <a:pPr indent="0" marL="0">
              <a:spcAft>
                <a:spcPts val="300"/>
              </a:spcAft>
              <a:buNone/>
            </a:pPr>
            <a:r>
              <a:rPr lang="en-US" sz="1400" dirty="0">
                <a:solidFill>
                  <a:schemeClr val="tx1"/>
                </a:solidFill>
              </a:rPr>
              <a:t>That ye abstain from meats offered to idols, and from blood, and from things strangled, and from fornication, the decrees delivered in v. 4.</a:t>
            </a:r>
            <a:endParaRPr lang="en-US" sz="1500" dirty="0"/>
          </a:p>
          <a:p>
            <a:pPr marL="177800" indent="-177800">
              <a:spcAft>
                <a:spcPts val="300"/>
              </a:spcAft>
              <a:buSzPct val="100000"/>
              <a:buChar char="•"/>
            </a:pPr>
            <a:r>
              <a:rPr lang="en-US" sz="1400" b="1" dirty="0">
                <a:solidFill>
                  <a:schemeClr val="accent1"/>
                </a:solidFill>
              </a:rPr>
              <a:t>Gal 2:3. </a:t>
            </a:r>
            <a:pPr indent="0" marL="0">
              <a:spcAft>
                <a:spcPts val="300"/>
              </a:spcAft>
              <a:buNone/>
            </a:pPr>
            <a:r>
              <a:rPr lang="en-US" sz="1400" dirty="0">
                <a:solidFill>
                  <a:schemeClr val="tx1"/>
                </a:solidFill>
              </a:rPr>
              <a:t>But neither Titus, who was with me, being a Greek, was compelled to be circumcised, the freedom kept for Gentiles beside v. 3.</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Led by the Spirit, the door to Macedonia</a:t>
            </a:r>
            <a:endParaRPr lang="en-US" sz="1500" dirty="0"/>
          </a:p>
          <a:p>
            <a:pPr marL="177800" indent="-177800">
              <a:spcAft>
                <a:spcPts val="300"/>
              </a:spcAft>
              <a:buSzPct val="100000"/>
              <a:buChar char="•"/>
            </a:pPr>
            <a:r>
              <a:rPr lang="en-US" sz="1400" b="1" dirty="0">
                <a:solidFill>
                  <a:schemeClr val="accent1"/>
                </a:solidFill>
              </a:rPr>
              <a:t>2 Cor 2:12. </a:t>
            </a:r>
            <a:pPr indent="0" marL="0">
              <a:spcAft>
                <a:spcPts val="300"/>
              </a:spcAft>
              <a:buNone/>
            </a:pPr>
            <a:r>
              <a:rPr lang="en-US" sz="1400" dirty="0">
                <a:solidFill>
                  <a:schemeClr val="tx1"/>
                </a:solidFill>
              </a:rPr>
              <a:t>When I came to Troas to preach Christ's gospel, and a door was opened unto me of the Lord, Troas of v. 8.</a:t>
            </a:r>
            <a:endParaRPr lang="en-US" sz="1500" dirty="0"/>
          </a:p>
          <a:p>
            <a:pPr marL="177800" indent="-177800">
              <a:spcAft>
                <a:spcPts val="300"/>
              </a:spcAft>
              <a:buSzPct val="100000"/>
              <a:buChar char="•"/>
            </a:pPr>
            <a:r>
              <a:rPr lang="en-US" sz="1400" b="1" dirty="0">
                <a:solidFill>
                  <a:schemeClr val="accent1"/>
                </a:solidFill>
              </a:rPr>
              <a:t>Acts 8:29. </a:t>
            </a:r>
            <a:pPr indent="0" marL="0">
              <a:spcAft>
                <a:spcPts val="300"/>
              </a:spcAft>
              <a:buNone/>
            </a:pPr>
            <a:r>
              <a:rPr lang="en-US" sz="1400" dirty="0">
                <a:solidFill>
                  <a:schemeClr val="tx1"/>
                </a:solidFill>
              </a:rPr>
              <a:t>Then the Spirit said unto Philip, Go near, the same guidance as vv. 6-7.</a:t>
            </a:r>
            <a:endParaRPr lang="en-US" sz="1500" dirty="0"/>
          </a:p>
          <a:p>
            <a:pPr marL="177800" indent="-177800">
              <a:spcAft>
                <a:spcPts val="300"/>
              </a:spcAft>
              <a:buSzPct val="100000"/>
              <a:buChar char="•"/>
            </a:pPr>
            <a:r>
              <a:rPr lang="en-US" sz="1400" b="1" dirty="0">
                <a:solidFill>
                  <a:schemeClr val="accent1"/>
                </a:solidFill>
              </a:rPr>
              <a:t>Prov 16:9. </a:t>
            </a:r>
            <a:pPr indent="0" marL="0">
              <a:spcAft>
                <a:spcPts val="300"/>
              </a:spcAft>
              <a:buNone/>
            </a:pPr>
            <a:r>
              <a:rPr lang="en-US" sz="1400" dirty="0">
                <a:solidFill>
                  <a:schemeClr val="tx1"/>
                </a:solidFill>
              </a:rPr>
              <a:t>A man's heart deviseth his way: but the LORD directeth his steps, the closed and opened ways of vv. 6-10.</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Households baptized</a:t>
            </a:r>
            <a:endParaRPr lang="en-US" sz="1500" dirty="0"/>
          </a:p>
          <a:p>
            <a:pPr marL="177800" indent="-177800">
              <a:spcAft>
                <a:spcPts val="300"/>
              </a:spcAft>
              <a:buSzPct val="100000"/>
              <a:buChar char="•"/>
            </a:pPr>
            <a:r>
              <a:rPr lang="en-US" sz="1400" b="1" dirty="0">
                <a:solidFill>
                  <a:schemeClr val="accent1"/>
                </a:solidFill>
              </a:rPr>
              <a:t>Acts 18:8. </a:t>
            </a:r>
            <a:pPr indent="0" marL="0">
              <a:spcAft>
                <a:spcPts val="300"/>
              </a:spcAft>
              <a:buNone/>
            </a:pPr>
            <a:r>
              <a:rPr lang="en-US" sz="1400" dirty="0">
                <a:solidFill>
                  <a:schemeClr val="tx1"/>
                </a:solidFill>
              </a:rPr>
              <a:t>And Crispus, the chief ruler of the synagogue, believed on the Lord with all his house, a household like those of vv. 15, 33.</a:t>
            </a:r>
            <a:endParaRPr lang="en-US" sz="1500" dirty="0"/>
          </a:p>
          <a:p>
            <a:pPr marL="177800" indent="-177800">
              <a:spcAft>
                <a:spcPts val="300"/>
              </a:spcAft>
              <a:buSzPct val="100000"/>
              <a:buChar char="•"/>
            </a:pPr>
            <a:r>
              <a:rPr lang="en-US" sz="1400" b="1" dirty="0">
                <a:solidFill>
                  <a:schemeClr val="accent1"/>
                </a:solidFill>
              </a:rPr>
              <a:t>1 Cor 1:16. </a:t>
            </a:r>
            <a:pPr indent="0" marL="0">
              <a:spcAft>
                <a:spcPts val="300"/>
              </a:spcAft>
              <a:buNone/>
            </a:pPr>
            <a:r>
              <a:rPr lang="en-US" sz="1400" dirty="0">
                <a:solidFill>
                  <a:schemeClr val="tx1"/>
                </a:solidFill>
              </a:rPr>
              <a:t>And I baptized also the household of Stephanas, the same pattern as vv. 15, 33.</a:t>
            </a:r>
            <a:endParaRPr lang="en-US" sz="1500" dirty="0"/>
          </a:p>
          <a:p>
            <a:pPr marL="177800" indent="-177800">
              <a:spcAft>
                <a:spcPts val="300"/>
              </a:spcAft>
              <a:buSzPct val="100000"/>
              <a:buChar char="•"/>
            </a:pPr>
            <a:r>
              <a:rPr lang="en-US" sz="1400" b="1" dirty="0">
                <a:solidFill>
                  <a:schemeClr val="accent1"/>
                </a:solidFill>
              </a:rPr>
              <a:t>Mark 16:16. </a:t>
            </a:r>
            <a:pPr indent="0" marL="0">
              <a:spcAft>
                <a:spcPts val="300"/>
              </a:spcAft>
              <a:buNone/>
            </a:pPr>
            <a:r>
              <a:rPr lang="en-US" sz="1400" dirty="0">
                <a:solidFill>
                  <a:schemeClr val="tx1"/>
                </a:solidFill>
              </a:rPr>
              <a:t>He that believeth and is baptized shall be saved, belief then baptism, as in vv. 31-33.</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RELATED BIBLE PASSAGES  ·  3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16 — 2nd: Gal, Troas, Philippi</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A spirit of divination cast out</a:t>
            </a:r>
            <a:endParaRPr lang="en-US" sz="1500" dirty="0"/>
          </a:p>
          <a:p>
            <a:pPr marL="177800" indent="-177800">
              <a:spcAft>
                <a:spcPts val="300"/>
              </a:spcAft>
              <a:buSzPct val="100000"/>
              <a:buChar char="•"/>
            </a:pPr>
            <a:r>
              <a:rPr lang="en-US" sz="1400" b="1" dirty="0">
                <a:solidFill>
                  <a:schemeClr val="accent1"/>
                </a:solidFill>
              </a:rPr>
              <a:t>Mark 1:24. </a:t>
            </a:r>
            <a:pPr indent="0" marL="0">
              <a:spcAft>
                <a:spcPts val="300"/>
              </a:spcAft>
              <a:buNone/>
            </a:pPr>
            <a:r>
              <a:rPr lang="en-US" sz="1400" dirty="0">
                <a:solidFill>
                  <a:schemeClr val="tx1"/>
                </a:solidFill>
              </a:rPr>
              <a:t>I know thee who thou art, the Holy One of God, a true cry from the afflicted, like v. 17.</a:t>
            </a:r>
            <a:endParaRPr lang="en-US" sz="1500" dirty="0"/>
          </a:p>
          <a:p>
            <a:pPr marL="177800" indent="-177800">
              <a:spcAft>
                <a:spcPts val="300"/>
              </a:spcAft>
              <a:buSzPct val="100000"/>
              <a:buChar char="•"/>
            </a:pPr>
            <a:r>
              <a:rPr lang="en-US" sz="1400" b="1" dirty="0">
                <a:solidFill>
                  <a:schemeClr val="accent1"/>
                </a:solidFill>
              </a:rPr>
              <a:t>Deut 18:10. </a:t>
            </a:r>
            <a:pPr indent="0" marL="0">
              <a:spcAft>
                <a:spcPts val="300"/>
              </a:spcAft>
              <a:buNone/>
            </a:pPr>
            <a:r>
              <a:rPr lang="en-US" sz="1400" dirty="0">
                <a:solidFill>
                  <a:schemeClr val="tx1"/>
                </a:solidFill>
              </a:rPr>
              <a:t>There shall not be found among you any one ... that useth divination, the divination of v. 16.</a:t>
            </a:r>
            <a:endParaRPr lang="en-US" sz="1500" dirty="0"/>
          </a:p>
          <a:p>
            <a:pPr marL="177800" indent="-177800">
              <a:spcAft>
                <a:spcPts val="300"/>
              </a:spcAft>
              <a:buSzPct val="100000"/>
              <a:buChar char="•"/>
            </a:pPr>
            <a:r>
              <a:rPr lang="en-US" sz="1400" b="1" dirty="0">
                <a:solidFill>
                  <a:schemeClr val="accent1"/>
                </a:solidFill>
              </a:rPr>
              <a:t>1 Tim 6:10. </a:t>
            </a:r>
            <a:pPr indent="0" marL="0">
              <a:spcAft>
                <a:spcPts val="300"/>
              </a:spcAft>
              <a:buNone/>
            </a:pPr>
            <a:r>
              <a:rPr lang="en-US" sz="1400" dirty="0">
                <a:solidFill>
                  <a:schemeClr val="tx1"/>
                </a:solidFill>
              </a:rPr>
              <a:t>For the love of money is the root of all evil, the masters' lost gain in v. 19.</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Songs in the prison at midnight</a:t>
            </a:r>
            <a:endParaRPr lang="en-US" sz="1500" dirty="0"/>
          </a:p>
          <a:p>
            <a:pPr marL="177800" indent="-177800">
              <a:spcAft>
                <a:spcPts val="300"/>
              </a:spcAft>
              <a:buSzPct val="100000"/>
              <a:buChar char="•"/>
            </a:pPr>
            <a:r>
              <a:rPr lang="en-US" sz="1400" b="1" dirty="0">
                <a:solidFill>
                  <a:schemeClr val="accent1"/>
                </a:solidFill>
              </a:rPr>
              <a:t>Ps 119:62. </a:t>
            </a:r>
            <a:pPr indent="0" marL="0">
              <a:spcAft>
                <a:spcPts val="300"/>
              </a:spcAft>
              <a:buNone/>
            </a:pPr>
            <a:r>
              <a:rPr lang="en-US" sz="1400" dirty="0">
                <a:solidFill>
                  <a:schemeClr val="tx1"/>
                </a:solidFill>
              </a:rPr>
              <a:t>At midnight I will rise to give thanks unto thee, the midnight praise of v. 25.</a:t>
            </a:r>
            <a:endParaRPr lang="en-US" sz="1500" dirty="0"/>
          </a:p>
          <a:p>
            <a:pPr marL="177800" indent="-177800">
              <a:spcAft>
                <a:spcPts val="300"/>
              </a:spcAft>
              <a:buSzPct val="100000"/>
              <a:buChar char="•"/>
            </a:pPr>
            <a:r>
              <a:rPr lang="en-US" sz="1400" b="1" dirty="0">
                <a:solidFill>
                  <a:schemeClr val="accent1"/>
                </a:solidFill>
              </a:rPr>
              <a:t>Acts 5:41. </a:t>
            </a:r>
            <a:pPr indent="0" marL="0">
              <a:spcAft>
                <a:spcPts val="300"/>
              </a:spcAft>
              <a:buNone/>
            </a:pPr>
            <a:r>
              <a:rPr lang="en-US" sz="1400" dirty="0">
                <a:solidFill>
                  <a:schemeClr val="tx1"/>
                </a:solidFill>
              </a:rPr>
              <a:t>Rejoicing that they were counted worthy to suffer shame for his name, the same joy as v. 25.</a:t>
            </a:r>
            <a:endParaRPr lang="en-US" sz="1500" dirty="0"/>
          </a:p>
          <a:p>
            <a:pPr marL="177800" indent="-177800">
              <a:spcAft>
                <a:spcPts val="300"/>
              </a:spcAft>
              <a:buSzPct val="100000"/>
              <a:buChar char="•"/>
            </a:pPr>
            <a:r>
              <a:rPr lang="en-US" sz="1400" b="1" dirty="0">
                <a:solidFill>
                  <a:schemeClr val="accent1"/>
                </a:solidFill>
              </a:rPr>
              <a:t>Acts 12:7. </a:t>
            </a:r>
            <a:pPr indent="0" marL="0">
              <a:spcAft>
                <a:spcPts val="300"/>
              </a:spcAft>
              <a:buNone/>
            </a:pPr>
            <a:r>
              <a:rPr lang="en-US" sz="1400" dirty="0">
                <a:solidFill>
                  <a:schemeClr val="tx1"/>
                </a:solidFill>
              </a:rPr>
              <a:t>And his chains fell off from his hands, Peter freed from prison, like v. 26.</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Possible Backgrounds</a:t>
            </a:r>
            <a:endParaRPr lang="en-US" sz="1500" dirty="0"/>
          </a:p>
          <a:p>
            <a:pPr marL="177800" indent="-177800">
              <a:spcAft>
                <a:spcPts val="300"/>
              </a:spcAft>
              <a:buSzPct val="100000"/>
              <a:buChar char="•"/>
            </a:pPr>
            <a:r>
              <a:rPr lang="en-US" sz="1400" b="1" dirty="0">
                <a:solidFill>
                  <a:schemeClr val="accent1"/>
                </a:solidFill>
              </a:rPr>
              <a:t>Acts 15:40. </a:t>
            </a:r>
            <a:pPr indent="0" marL="0">
              <a:spcAft>
                <a:spcPts val="300"/>
              </a:spcAft>
              <a:buNone/>
            </a:pPr>
            <a:r>
              <a:rPr lang="en-US" sz="1400" dirty="0">
                <a:solidFill>
                  <a:schemeClr val="tx1"/>
                </a:solidFill>
              </a:rPr>
              <a:t>And Paul chose Silas, and departed, the start of the journey of v. 1.</a:t>
            </a:r>
            <a:endParaRPr lang="en-US" sz="1500" dirty="0"/>
          </a:p>
          <a:p>
            <a:pPr marL="177800" indent="-177800">
              <a:spcAft>
                <a:spcPts val="300"/>
              </a:spcAft>
              <a:buSzPct val="100000"/>
              <a:buChar char="•"/>
            </a:pPr>
            <a:r>
              <a:rPr lang="en-US" sz="1400" b="1" dirty="0">
                <a:solidFill>
                  <a:schemeClr val="accent1"/>
                </a:solidFill>
              </a:rPr>
              <a:t>Acts 22:25. </a:t>
            </a:r>
            <a:pPr indent="0" marL="0">
              <a:spcAft>
                <a:spcPts val="300"/>
              </a:spcAft>
              <a:buNone/>
            </a:pPr>
            <a:r>
              <a:rPr lang="en-US" sz="1400" dirty="0">
                <a:solidFill>
                  <a:schemeClr val="tx1"/>
                </a:solidFill>
              </a:rPr>
              <a:t>Is it lawful for you to scourge a man that is a Roman, and uncondemned?, the rights of a Roman citizen claimed in v. 37.</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16 — 2nd: Gal, Troas, Philippi</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3. </a:t>
            </a:r>
            <a:pPr indent="0" marL="0">
              <a:spcAft>
                <a:spcPts val="800"/>
              </a:spcAft>
              <a:buNone/>
            </a:pPr>
            <a:r>
              <a:rPr lang="en-US" sz="1600" dirty="0">
                <a:solidFill>
                  <a:schemeClr val="tx1"/>
                </a:solidFill>
              </a:rPr>
              <a:t>Paul circumcised Timothy, whose mother was Jewish, to open the synagogues, while the decrees of v. 4 freed Gentiles from circumcision (Acts 15:28-29).</a:t>
            </a:r>
            <a:endParaRPr lang="en-US" sz="1600" dirty="0"/>
          </a:p>
          <a:p>
            <a:pPr indent="0" marL="0">
              <a:spcAft>
                <a:spcPts val="800"/>
              </a:spcAft>
              <a:buNone/>
            </a:pPr>
            <a:r>
              <a:rPr lang="en-US" sz="1600" b="1" dirty="0">
                <a:solidFill>
                  <a:schemeClr val="accent1"/>
                </a:solidFill>
              </a:rPr>
              <a:t>v. 10. </a:t>
            </a:r>
            <a:pPr indent="0" marL="0">
              <a:spcAft>
                <a:spcPts val="800"/>
              </a:spcAft>
              <a:buNone/>
            </a:pPr>
            <a:r>
              <a:rPr lang="en-US" sz="1600" dirty="0">
                <a:solidFill>
                  <a:schemeClr val="tx1"/>
                </a:solidFill>
              </a:rPr>
              <a:t>We endeavoured begins the first "we" passage of Acts, which suggests that the writer, Luke, joined Paul at Troas.</a:t>
            </a:r>
            <a:endParaRPr lang="en-US" sz="1600" dirty="0"/>
          </a:p>
          <a:p>
            <a:pPr indent="0" marL="0">
              <a:spcAft>
                <a:spcPts val="800"/>
              </a:spcAft>
              <a:buNone/>
            </a:pPr>
            <a:r>
              <a:rPr lang="en-US" sz="1600" b="1" dirty="0">
                <a:solidFill>
                  <a:schemeClr val="accent1"/>
                </a:solidFill>
              </a:rPr>
              <a:t>v. 12. </a:t>
            </a:r>
            <a:pPr indent="0" marL="0">
              <a:spcAft>
                <a:spcPts val="800"/>
              </a:spcAft>
              <a:buNone/>
            </a:pPr>
            <a:r>
              <a:rPr lang="en-US" sz="1600" dirty="0">
                <a:solidFill>
                  <a:schemeClr val="tx1"/>
                </a:solidFill>
              </a:rPr>
              <a:t>A colony means a Roman colony, "kolonia," a city with Roman law and citizens' rights, which explains vv. 21 and 37.</a:t>
            </a:r>
            <a:endParaRPr lang="en-US" sz="1600" dirty="0"/>
          </a:p>
          <a:p>
            <a:pPr indent="0" marL="0">
              <a:spcAft>
                <a:spcPts val="800"/>
              </a:spcAft>
              <a:buNone/>
            </a:pPr>
            <a:r>
              <a:rPr lang="en-US" sz="1600" b="1" dirty="0">
                <a:solidFill>
                  <a:schemeClr val="accent1"/>
                </a:solidFill>
              </a:rPr>
              <a:t>v. 16. </a:t>
            </a:r>
            <a:pPr indent="0" marL="0">
              <a:spcAft>
                <a:spcPts val="800"/>
              </a:spcAft>
              <a:buNone/>
            </a:pPr>
            <a:r>
              <a:rPr lang="en-US" sz="1600" dirty="0">
                <a:solidFill>
                  <a:schemeClr val="tx1"/>
                </a:solidFill>
              </a:rPr>
              <a:t>A spirit of divination is literally a spirit of "python," a Pythian spirit, named for the serpent of the Delphic oracle.</a:t>
            </a:r>
            <a:endParaRPr lang="en-US" sz="1600" dirty="0"/>
          </a:p>
          <a:p>
            <a:pPr indent="0" marL="0">
              <a:spcAft>
                <a:spcPts val="800"/>
              </a:spcAft>
              <a:buNone/>
            </a:pPr>
            <a:r>
              <a:rPr lang="en-US" sz="1600" b="1" dirty="0">
                <a:solidFill>
                  <a:schemeClr val="accent1"/>
                </a:solidFill>
              </a:rPr>
              <a:t>v. 35. </a:t>
            </a:r>
            <a:pPr indent="0" marL="0">
              <a:spcAft>
                <a:spcPts val="800"/>
              </a:spcAft>
              <a:buNone/>
            </a:pPr>
            <a:r>
              <a:rPr lang="en-US" sz="1600" dirty="0">
                <a:solidFill>
                  <a:schemeClr val="tx1"/>
                </a:solidFill>
              </a:rPr>
              <a:t>The serjeants are "rhabdouchoi," rod-bearers, the lictors who attended Roman magistrates.</a:t>
            </a:r>
            <a:endParaRPr lang="en-US" sz="1600" dirty="0"/>
          </a:p>
          <a:p>
            <a:pPr indent="0" marL="0">
              <a:spcAft>
                <a:spcPts val="800"/>
              </a:spcAft>
              <a:buNone/>
            </a:pPr>
            <a:r>
              <a:rPr lang="en-US" sz="1600" b="1" dirty="0">
                <a:solidFill>
                  <a:schemeClr val="accent1"/>
                </a:solidFill>
              </a:rPr>
              <a:t>v. 37. </a:t>
            </a:r>
            <a:pPr indent="0" marL="0">
              <a:spcAft>
                <a:spcPts val="800"/>
              </a:spcAft>
              <a:buNone/>
            </a:pPr>
            <a:r>
              <a:rPr lang="en-US" sz="1600" dirty="0">
                <a:solidFill>
                  <a:schemeClr val="tx1"/>
                </a:solidFill>
              </a:rPr>
              <a:t>Uncondemned means without a trial. Beating a Roman citizen without trial was against Roman law.</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THE MAIN PEOPLE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16 — 2nd: Gal, Troas, Philippi</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Paul, who received the vision and cast out the spirit (vv. 3, 9, 18, 28, 37).</a:t>
            </a:r>
            <a:endParaRPr lang="en-US" sz="1500" dirty="0"/>
          </a:p>
          <a:p>
            <a:pPr marL="203200" indent="-203200">
              <a:spcAft>
                <a:spcPts val="600"/>
              </a:spcAft>
              <a:buSzPct val="100000"/>
              <a:buChar char="•"/>
            </a:pPr>
            <a:r>
              <a:rPr lang="en-US" sz="1500" dirty="0">
                <a:solidFill>
                  <a:schemeClr val="tx1"/>
                </a:solidFill>
              </a:rPr>
              <a:t>Timotheus, a disciple at Lystra, son of a Jewess and a Greek (vv. 1-3).</a:t>
            </a:r>
            <a:endParaRPr lang="en-US" sz="1500" dirty="0"/>
          </a:p>
          <a:p>
            <a:pPr marL="203200" indent="-203200">
              <a:spcAft>
                <a:spcPts val="600"/>
              </a:spcAft>
              <a:buSzPct val="100000"/>
              <a:buChar char="•"/>
            </a:pPr>
            <a:r>
              <a:rPr lang="en-US" sz="1500" dirty="0">
                <a:solidFill>
                  <a:schemeClr val="tx1"/>
                </a:solidFill>
              </a:rPr>
              <a:t>The brethren at Lystra and Iconium (v. 2).</a:t>
            </a:r>
            <a:endParaRPr lang="en-US" sz="1500" dirty="0"/>
          </a:p>
          <a:p>
            <a:pPr marL="203200" indent="-203200">
              <a:spcAft>
                <a:spcPts val="600"/>
              </a:spcAft>
              <a:buSzPct val="100000"/>
              <a:buChar char="•"/>
            </a:pPr>
            <a:r>
              <a:rPr lang="en-US" sz="1500" dirty="0">
                <a:solidFill>
                  <a:schemeClr val="tx1"/>
                </a:solidFill>
              </a:rPr>
              <a:t>The apostles and elders at Jerusalem, whose decrees were delivered (v. 4).</a:t>
            </a:r>
            <a:endParaRPr lang="en-US" sz="1500" dirty="0"/>
          </a:p>
          <a:p>
            <a:pPr marL="203200" indent="-203200">
              <a:spcAft>
                <a:spcPts val="600"/>
              </a:spcAft>
              <a:buSzPct val="100000"/>
              <a:buChar char="•"/>
            </a:pPr>
            <a:r>
              <a:rPr lang="en-US" sz="1500" dirty="0">
                <a:solidFill>
                  <a:schemeClr val="tx1"/>
                </a:solidFill>
              </a:rPr>
              <a:t>The Holy Ghost, the Spirit, who forbade Asia and Bithynia (vv. 6-7).</a:t>
            </a:r>
            <a:endParaRPr lang="en-US" sz="1500" dirty="0"/>
          </a:p>
          <a:p>
            <a:pPr marL="203200" indent="-203200">
              <a:spcAft>
                <a:spcPts val="600"/>
              </a:spcAft>
              <a:buSzPct val="100000"/>
              <a:buChar char="•"/>
            </a:pPr>
            <a:r>
              <a:rPr lang="en-US" sz="1500" dirty="0">
                <a:solidFill>
                  <a:schemeClr val="tx1"/>
                </a:solidFill>
              </a:rPr>
              <a:t>A man of Macedonia, seen in the vision (v. 9).</a:t>
            </a:r>
            <a:endParaRPr lang="en-US" sz="1500" dirty="0"/>
          </a:p>
          <a:p>
            <a:pPr marL="203200" indent="-203200">
              <a:spcAft>
                <a:spcPts val="600"/>
              </a:spcAft>
              <a:buSzPct val="100000"/>
              <a:buChar char="•"/>
            </a:pPr>
            <a:r>
              <a:rPr lang="en-US" sz="1500" dirty="0">
                <a:solidFill>
                  <a:schemeClr val="tx1"/>
                </a:solidFill>
              </a:rPr>
              <a:t>Silas, beaten and imprisoned with Paul (vv. 19, 25, 29).</a:t>
            </a:r>
            <a:endParaRPr lang="en-US" sz="1500" dirty="0"/>
          </a:p>
          <a:p>
            <a:pPr marL="203200" indent="-203200">
              <a:spcAft>
                <a:spcPts val="600"/>
              </a:spcAft>
              <a:buSzPct val="100000"/>
              <a:buChar char="•"/>
            </a:pPr>
            <a:r>
              <a:rPr lang="en-US" sz="1500" dirty="0">
                <a:solidFill>
                  <a:schemeClr val="tx1"/>
                </a:solidFill>
              </a:rPr>
              <a:t>Lydia, a seller of purple of Thyatira, and her household (vv. 14-15, 40).</a:t>
            </a:r>
            <a:endParaRPr lang="en-US" sz="1500" dirty="0"/>
          </a:p>
          <a:p>
            <a:pPr marL="203200" indent="-203200">
              <a:spcAft>
                <a:spcPts val="600"/>
              </a:spcAft>
              <a:buSzPct val="100000"/>
              <a:buChar char="•"/>
            </a:pPr>
            <a:r>
              <a:rPr lang="en-US" sz="1500" dirty="0">
                <a:solidFill>
                  <a:schemeClr val="tx1"/>
                </a:solidFill>
              </a:rPr>
              <a:t>A damsel with a spirit of divination, and her masters (vv. 16-19).</a:t>
            </a:r>
            <a:endParaRPr lang="en-US" sz="1500" dirty="0"/>
          </a:p>
          <a:p>
            <a:pPr marL="203200" indent="-203200">
              <a:spcAft>
                <a:spcPts val="600"/>
              </a:spcAft>
              <a:buSzPct val="100000"/>
              <a:buChar char="•"/>
            </a:pPr>
            <a:r>
              <a:rPr lang="en-US" sz="1500" dirty="0">
                <a:solidFill>
                  <a:schemeClr val="tx1"/>
                </a:solidFill>
              </a:rPr>
              <a:t>The magistrates of Philippi and their serjeants (vv. 20, 22, 35-39).</a:t>
            </a:r>
            <a:endParaRPr lang="en-US" sz="1500" dirty="0"/>
          </a:p>
          <a:p>
            <a:pPr marL="203200" indent="-203200">
              <a:spcAft>
                <a:spcPts val="600"/>
              </a:spcAft>
              <a:buSzPct val="100000"/>
              <a:buChar char="•"/>
            </a:pPr>
            <a:r>
              <a:rPr lang="en-US" sz="1500" dirty="0">
                <a:solidFill>
                  <a:schemeClr val="tx1"/>
                </a:solidFill>
              </a:rPr>
              <a:t>The keeper of the prison and all his house (vv. 23, 27-34).</a:t>
            </a:r>
            <a:endParaRPr lang="en-US" sz="1500" dirty="0"/>
          </a:p>
          <a:p>
            <a:pPr marL="203200" indent="-203200">
              <a:spcAft>
                <a:spcPts val="600"/>
              </a:spcAft>
              <a:buSzPct val="100000"/>
              <a:buChar char="•"/>
            </a:pPr>
            <a:r>
              <a:rPr lang="en-US" sz="1500" dirty="0">
                <a:solidFill>
                  <a:schemeClr val="tx1"/>
                </a:solidFill>
              </a:rPr>
              <a:t>The prisoners, who heard them sing (vv. 25, 27-28).</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WHERE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16 — 2nd: Gal, Troas, Philippi</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pin"/>
          <p:cNvSpPr/>
          <p:nvPr/>
        </p:nvSpPr>
        <p:spPr>
          <a:xfrm>
            <a:off x="822960" y="1737360"/>
            <a:ext cx="438912" cy="438912"/>
          </a:xfrm>
          <a:prstGeom prst="ellipse">
            <a:avLst/>
          </a:prstGeom>
          <a:solidFill>
            <a:schemeClr val="accent1"/>
          </a:solidFill>
          <a:ln/>
        </p:spPr>
      </p:sp>
      <p:pic>
        <p:nvPicPr>
          <p:cNvPr id="7" name="icon-pin" descr="pin">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Derbe and Lystra, where Timotheus joined them (vv. 1-2).</a:t>
            </a:r>
            <a:endParaRPr lang="en-US" sz="1500" dirty="0"/>
          </a:p>
          <a:p>
            <a:pPr marL="203200" indent="-203200">
              <a:spcAft>
                <a:spcPts val="600"/>
              </a:spcAft>
              <a:buSzPct val="100000"/>
              <a:buChar char="•"/>
            </a:pPr>
            <a:r>
              <a:rPr lang="en-US" sz="1500" dirty="0">
                <a:solidFill>
                  <a:schemeClr val="tx1"/>
                </a:solidFill>
              </a:rPr>
              <a:t>Iconium, where he was well reported of (v. 2).</a:t>
            </a:r>
            <a:endParaRPr lang="en-US" sz="1500" dirty="0"/>
          </a:p>
          <a:p>
            <a:pPr marL="203200" indent="-203200">
              <a:spcAft>
                <a:spcPts val="600"/>
              </a:spcAft>
              <a:buSzPct val="100000"/>
              <a:buChar char="•"/>
            </a:pPr>
            <a:r>
              <a:rPr lang="en-US" sz="1500" dirty="0">
                <a:solidFill>
                  <a:schemeClr val="tx1"/>
                </a:solidFill>
              </a:rPr>
              <a:t>Phrygia and the region of Galatia (v. 6).</a:t>
            </a:r>
            <a:endParaRPr lang="en-US" sz="1500" dirty="0"/>
          </a:p>
          <a:p>
            <a:pPr marL="203200" indent="-203200">
              <a:spcAft>
                <a:spcPts val="600"/>
              </a:spcAft>
              <a:buSzPct val="100000"/>
              <a:buChar char="•"/>
            </a:pPr>
            <a:r>
              <a:rPr lang="en-US" sz="1500" dirty="0">
                <a:solidFill>
                  <a:schemeClr val="tx1"/>
                </a:solidFill>
              </a:rPr>
              <a:t>Asia, where they were forbidden to preach (v. 6).</a:t>
            </a:r>
            <a:endParaRPr lang="en-US" sz="1500" dirty="0"/>
          </a:p>
          <a:p>
            <a:pPr marL="203200" indent="-203200">
              <a:spcAft>
                <a:spcPts val="600"/>
              </a:spcAft>
              <a:buSzPct val="100000"/>
              <a:buChar char="•"/>
            </a:pPr>
            <a:r>
              <a:rPr lang="en-US" sz="1500" dirty="0">
                <a:solidFill>
                  <a:schemeClr val="tx1"/>
                </a:solidFill>
              </a:rPr>
              <a:t>Mysia and Bithynia, which they were not suffered to enter (vv. 7-8).</a:t>
            </a:r>
            <a:endParaRPr lang="en-US" sz="1500" dirty="0"/>
          </a:p>
          <a:p>
            <a:pPr marL="203200" indent="-203200">
              <a:spcAft>
                <a:spcPts val="600"/>
              </a:spcAft>
              <a:buSzPct val="100000"/>
              <a:buChar char="•"/>
            </a:pPr>
            <a:r>
              <a:rPr lang="en-US" sz="1500" dirty="0">
                <a:solidFill>
                  <a:schemeClr val="tx1"/>
                </a:solidFill>
              </a:rPr>
              <a:t>Troas, where Paul saw the vision (vv. 8-11).</a:t>
            </a:r>
            <a:endParaRPr lang="en-US" sz="1500" dirty="0"/>
          </a:p>
          <a:p>
            <a:pPr marL="203200" indent="-203200">
              <a:spcAft>
                <a:spcPts val="600"/>
              </a:spcAft>
              <a:buSzPct val="100000"/>
              <a:buChar char="•"/>
            </a:pPr>
            <a:r>
              <a:rPr lang="en-US" sz="1500" dirty="0">
                <a:solidFill>
                  <a:schemeClr val="tx1"/>
                </a:solidFill>
              </a:rPr>
              <a:t>Samothracia and Neapolis, on the way to Philippi (v. 11).</a:t>
            </a:r>
            <a:endParaRPr lang="en-US" sz="1500" dirty="0"/>
          </a:p>
          <a:p>
            <a:pPr marL="203200" indent="-203200">
              <a:spcAft>
                <a:spcPts val="600"/>
              </a:spcAft>
              <a:buSzPct val="100000"/>
              <a:buChar char="•"/>
            </a:pPr>
            <a:r>
              <a:rPr lang="en-US" sz="1500" dirty="0">
                <a:solidFill>
                  <a:schemeClr val="tx1"/>
                </a:solidFill>
              </a:rPr>
              <a:t>Philippi, the chief city of that part of Macedonia, and a colony (v. 12).</a:t>
            </a:r>
            <a:endParaRPr lang="en-US" sz="1500" dirty="0"/>
          </a:p>
          <a:p>
            <a:pPr marL="203200" indent="-203200">
              <a:spcAft>
                <a:spcPts val="600"/>
              </a:spcAft>
              <a:buSzPct val="100000"/>
              <a:buChar char="•"/>
            </a:pPr>
            <a:r>
              <a:rPr lang="en-US" sz="1500" dirty="0">
                <a:solidFill>
                  <a:schemeClr val="tx1"/>
                </a:solidFill>
              </a:rPr>
              <a:t>The river side, where prayer was wont to be made (v. 13).</a:t>
            </a:r>
            <a:endParaRPr lang="en-US" sz="1500" dirty="0"/>
          </a:p>
          <a:p>
            <a:pPr marL="203200" indent="-203200">
              <a:spcAft>
                <a:spcPts val="600"/>
              </a:spcAft>
              <a:buSzPct val="100000"/>
              <a:buChar char="•"/>
            </a:pPr>
            <a:r>
              <a:rPr lang="en-US" sz="1500" dirty="0">
                <a:solidFill>
                  <a:schemeClr val="tx1"/>
                </a:solidFill>
              </a:rPr>
              <a:t>Thyatira, Lydia's city (v. 14).</a:t>
            </a:r>
            <a:endParaRPr lang="en-US" sz="1500" dirty="0"/>
          </a:p>
          <a:p>
            <a:pPr marL="203200" indent="-203200">
              <a:spcAft>
                <a:spcPts val="600"/>
              </a:spcAft>
              <a:buSzPct val="100000"/>
              <a:buChar char="•"/>
            </a:pPr>
            <a:r>
              <a:rPr lang="en-US" sz="1500" dirty="0">
                <a:solidFill>
                  <a:schemeClr val="tx1"/>
                </a:solidFill>
              </a:rPr>
              <a:t>The marketplace and the inner prison at Philippi (vv. 19, 24).</a:t>
            </a:r>
            <a:endParaRPr lang="en-US" sz="1500" dirty="0"/>
          </a:p>
          <a:p>
            <a:pPr marL="203200" indent="-203200">
              <a:spcAft>
                <a:spcPts val="600"/>
              </a:spcAft>
              <a:buSzPct val="100000"/>
              <a:buChar char="•"/>
            </a:pPr>
            <a:r>
              <a:rPr lang="en-US" sz="1500" dirty="0">
                <a:solidFill>
                  <a:schemeClr val="tx1"/>
                </a:solidFill>
              </a:rPr>
              <a:t>The house of Lydia (vv. 15, 40).</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16 — 2nd: Gal, Troas, Philippi</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AD 49–50</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journey begins after the Jerusalem Council, whose decrees they deliver (v. 4; Acts 15:40-41).</a:t>
            </a:r>
            <a:endParaRPr lang="en-US" sz="1600" dirty="0"/>
          </a:p>
          <a:p>
            <a:pPr marL="203200" indent="-203200">
              <a:spcAft>
                <a:spcPts val="1000"/>
              </a:spcAft>
              <a:buSzPct val="100000"/>
              <a:buChar char="•"/>
            </a:pPr>
            <a:r>
              <a:rPr lang="en-US" sz="1600" dirty="0">
                <a:solidFill>
                  <a:schemeClr val="tx1"/>
                </a:solidFill>
              </a:rPr>
              <a:t>Troas, Samothracia, the next day Neapolis, then certain days at Philippi (vv. 8, 11-12).</a:t>
            </a:r>
            <a:endParaRPr lang="en-US" sz="1600" dirty="0"/>
          </a:p>
          <a:p>
            <a:pPr marL="203200" indent="-203200">
              <a:spcAft>
                <a:spcPts val="1000"/>
              </a:spcAft>
              <a:buSzPct val="100000"/>
              <a:buChar char="•"/>
            </a:pPr>
            <a:r>
              <a:rPr lang="en-US" sz="1600" dirty="0">
                <a:solidFill>
                  <a:schemeClr val="tx1"/>
                </a:solidFill>
              </a:rPr>
              <a:t>The damsel follows them many days (v. 18).</a:t>
            </a:r>
            <a:endParaRPr lang="en-US" sz="1600" dirty="0"/>
          </a:p>
          <a:p>
            <a:pPr marL="203200" indent="-203200">
              <a:spcAft>
                <a:spcPts val="1000"/>
              </a:spcAft>
              <a:buSzPct val="100000"/>
              <a:buChar char="•"/>
            </a:pPr>
            <a:r>
              <a:rPr lang="en-US" sz="1600" dirty="0">
                <a:solidFill>
                  <a:schemeClr val="tx1"/>
                </a:solidFill>
              </a:rPr>
              <a:t>The earthquake comes at midnight, and the release when it was day (vv. 25, 35).</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About AD 49-50, derived, for Paul's second journey: after the Jerusalem Council of AD 49 (working, Acts 15).</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17 — 2nd: Thess, Berea, Athens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Through Amphipolis &amp; Apollonia, to Thessalonica, where there was a synagogue. (3 sabbaths, some joined + God-fearers + women, Jews jealous, attack house of Jason). The brethren sent Paul &amp; Silas to Berea by night. They went first to synagogue. These better, for examined the Scriptures daily. Many believed, then Jews from Thessalonica came. The brethren sent Paul to Athens, Silas &amp; Timothy still in Berea. Epicureans &amp; Stoics, Paul at Areopagus, some joined.</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At Thessalonica Paul reasoned three sabbath days from the scriptures that Christ must suffer and rise again, and that Jesus is Christ. Some Jews, many devout Greeks, and chief women believed, but envious Jews set the city in an uproar and dragged Jason before the rulers: these men turn the world upside down. At Berea the Jews were more noble, searching the scriptures daily, until men from Thessalonica stirred up the people. At Athens Paul's spirit was stirred by a city wholly given to idolatry. On Mars' hill he declared the unknown God, the maker of all, in whom we live and move, who commands all men to repent and has raised the judge from the dead.</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FACTUAL SUMMARY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17 — 2nd: Thess, Berea, Athens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Paul reasons at Thessalonica and is driven out; the Bereans search the scriptures; at Athens he preaches the unknown God, the Creator who raised Jesus from the dead.</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At Thessalonica Paul reasoned three sabbath days out of the scriptures, that Christ must needs have suffered and risen again, and that this Jesus is Christ (vv. 1-3).</a:t>
            </a:r>
            <a:endParaRPr lang="en-US" sz="1400" dirty="0"/>
          </a:p>
          <a:p>
            <a:pPr marL="203200" indent="-203200">
              <a:spcAft>
                <a:spcPts val="500"/>
              </a:spcAft>
              <a:buSzPct val="100000"/>
              <a:buChar char="•"/>
            </a:pPr>
            <a:r>
              <a:rPr lang="en-US" sz="1400" dirty="0">
                <a:solidFill>
                  <a:schemeClr val="tx1"/>
                </a:solidFill>
              </a:rPr>
              <a:t>Some Jews believed, with many devout Greeks and chief women (v. 4).</a:t>
            </a:r>
            <a:endParaRPr lang="en-US" sz="1400" dirty="0"/>
          </a:p>
          <a:p>
            <a:pPr marL="203200" indent="-203200">
              <a:spcAft>
                <a:spcPts val="500"/>
              </a:spcAft>
              <a:buSzPct val="100000"/>
              <a:buChar char="•"/>
            </a:pPr>
            <a:r>
              <a:rPr lang="en-US" sz="1400" dirty="0">
                <a:solidFill>
                  <a:schemeClr val="tx1"/>
                </a:solidFill>
              </a:rPr>
              <a:t>The Jews which believed not, moved with envy, set the city on an uproar and assaulted the house of Jason (v. 5).</a:t>
            </a:r>
            <a:endParaRPr lang="en-US" sz="1400" dirty="0"/>
          </a:p>
          <a:p>
            <a:pPr marL="203200" indent="-203200">
              <a:spcAft>
                <a:spcPts val="500"/>
              </a:spcAft>
              <a:buSzPct val="100000"/>
              <a:buChar char="•"/>
            </a:pPr>
            <a:r>
              <a:rPr lang="en-US" sz="1400" dirty="0">
                <a:solidFill>
                  <a:schemeClr val="tx1"/>
                </a:solidFill>
              </a:rPr>
              <a:t>They drew Jason to the rulers: These that have turned the world upside down are come hither also (vv. 6-9).</a:t>
            </a:r>
            <a:endParaRPr lang="en-US" sz="1400" dirty="0"/>
          </a:p>
          <a:p>
            <a:pPr marL="203200" indent="-203200">
              <a:spcAft>
                <a:spcPts val="500"/>
              </a:spcAft>
              <a:buSzPct val="100000"/>
              <a:buChar char="•"/>
            </a:pPr>
            <a:r>
              <a:rPr lang="en-US" sz="1400" dirty="0">
                <a:solidFill>
                  <a:schemeClr val="tx1"/>
                </a:solidFill>
              </a:rPr>
              <a:t>The brethren sent Paul and Silas by night unto Berea. These were more noble, and searched the scriptures daily, whether those things were so (vv. 10-12).</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FACTUAL SUMMARY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17 — 2nd: Thess, Berea, Athens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fact-card"/>
          <p:cNvSpPr/>
          <p:nvPr/>
        </p:nvSpPr>
        <p:spPr>
          <a:xfrm>
            <a:off x="548640" y="1508760"/>
            <a:ext cx="11094415" cy="4617720"/>
          </a:xfrm>
          <a:prstGeom prst="roundRect">
            <a:avLst>
              <a:gd name="adj" fmla="val 1980"/>
            </a:avLst>
          </a:prstGeom>
          <a:solidFill>
            <a:schemeClr val="bg2"/>
          </a:solidFill>
          <a:ln/>
        </p:spPr>
      </p:sp>
      <p:sp>
        <p:nvSpPr>
          <p:cNvPr id="6" name="icon-bg-list"/>
          <p:cNvSpPr/>
          <p:nvPr/>
        </p:nvSpPr>
        <p:spPr>
          <a:xfrm>
            <a:off x="822960" y="1737360"/>
            <a:ext cx="438912" cy="438912"/>
          </a:xfrm>
          <a:prstGeom prst="ellipse">
            <a:avLst/>
          </a:prstGeom>
          <a:solidFill>
            <a:schemeClr val="accent1"/>
          </a:solidFill>
          <a:ln/>
        </p:spPr>
      </p:sp>
      <p:pic>
        <p:nvPicPr>
          <p:cNvPr id="7" name="icon-list" descr="list">    </p:cNvPr>
          <p:cNvPicPr>
            <a:picLocks noChangeAspect="1"/>
          </p:cNvPicPr>
          <p:nvPr/>
        </p:nvPicPr>
        <p:blipFill>
          <a:blip r:embed="rId2"/>
          <a:stretch>
            <a:fillRect/>
          </a:stretch>
        </p:blipFill>
        <p:spPr>
          <a:xfrm>
            <a:off x="921715" y="1836115"/>
            <a:ext cx="241402" cy="241402"/>
          </a:xfrm>
          <a:prstGeom prst="rect">
            <a:avLst/>
          </a:prstGeom>
        </p:spPr>
      </p:pic>
      <p:sp>
        <p:nvSpPr>
          <p:cNvPr id="8" name="fact-text"/>
          <p:cNvSpPr txBox="1"/>
          <p:nvPr/>
        </p:nvSpPr>
        <p:spPr>
          <a:xfrm>
            <a:off x="1463040" y="1737360"/>
            <a:ext cx="9905695" cy="425196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The Jews of Thessalonica stirred up the people. Paul was brought unto Athens, but Silas and Timotheus abode there (vv. 13-15).</a:t>
            </a:r>
            <a:endParaRPr lang="en-US" sz="1400" dirty="0"/>
          </a:p>
          <a:p>
            <a:pPr marL="203200" indent="-203200">
              <a:spcAft>
                <a:spcPts val="500"/>
              </a:spcAft>
              <a:buSzPct val="100000"/>
              <a:buChar char="•"/>
            </a:pPr>
            <a:r>
              <a:rPr lang="en-US" sz="1400" dirty="0">
                <a:solidFill>
                  <a:schemeClr val="tx1"/>
                </a:solidFill>
              </a:rPr>
              <a:t>At Athens Paul's spirit was stirred, seeing the city wholly given to idolatry. He disputed in the synagogue and in the market daily (vv. 16-17).</a:t>
            </a:r>
            <a:endParaRPr lang="en-US" sz="1400" dirty="0"/>
          </a:p>
          <a:p>
            <a:pPr marL="203200" indent="-203200">
              <a:spcAft>
                <a:spcPts val="500"/>
              </a:spcAft>
              <a:buSzPct val="100000"/>
              <a:buChar char="•"/>
            </a:pPr>
            <a:r>
              <a:rPr lang="en-US" sz="1400" dirty="0">
                <a:solidFill>
                  <a:schemeClr val="tx1"/>
                </a:solidFill>
              </a:rPr>
              <a:t>Epicureans and Stoicks said, What will this babbler say? for he preached Jesus, and the resurrection. They brought him unto Areopagus (vv. 18-21).</a:t>
            </a:r>
            <a:endParaRPr lang="en-US" sz="1400" dirty="0"/>
          </a:p>
          <a:p>
            <a:pPr marL="203200" indent="-203200">
              <a:spcAft>
                <a:spcPts val="500"/>
              </a:spcAft>
              <a:buSzPct val="100000"/>
              <a:buChar char="•"/>
            </a:pPr>
            <a:r>
              <a:rPr lang="en-US" sz="1400" dirty="0">
                <a:solidFill>
                  <a:schemeClr val="tx1"/>
                </a:solidFill>
              </a:rPr>
              <a:t>On Mars' hill he said, I found an altar, TO THE UNKNOWN GOD. Whom ye ignorantly worship, him declare I unto you (vv. 22-23).</a:t>
            </a:r>
            <a:endParaRPr lang="en-US" sz="1400" dirty="0"/>
          </a:p>
          <a:p>
            <a:pPr marL="203200" indent="-203200">
              <a:spcAft>
                <a:spcPts val="500"/>
              </a:spcAft>
              <a:buSzPct val="100000"/>
              <a:buChar char="•"/>
            </a:pPr>
            <a:r>
              <a:rPr lang="en-US" sz="1400" dirty="0">
                <a:solidFill>
                  <a:schemeClr val="tx1"/>
                </a:solidFill>
              </a:rPr>
              <a:t>God that made the world dwelleth not in temples made with hands, and hath made of one blood all nations of men (vv. 24-26).</a:t>
            </a:r>
            <a:endParaRPr lang="en-US" sz="1400" dirty="0"/>
          </a:p>
          <a:p>
            <a:pPr marL="203200" indent="-203200">
              <a:spcAft>
                <a:spcPts val="500"/>
              </a:spcAft>
              <a:buSzPct val="100000"/>
              <a:buChar char="•"/>
            </a:pPr>
            <a:r>
              <a:rPr lang="en-US" sz="1400" dirty="0">
                <a:solidFill>
                  <a:schemeClr val="tx1"/>
                </a:solidFill>
              </a:rPr>
              <a:t>In him we live, and move, and have our being; as your own poets have said, we are also his offspring (vv. 27-29).</a:t>
            </a:r>
            <a:endParaRPr lang="en-US" sz="1400" dirty="0"/>
          </a:p>
          <a:p>
            <a:pPr marL="203200" indent="-203200">
              <a:spcAft>
                <a:spcPts val="500"/>
              </a:spcAft>
              <a:buSzPct val="100000"/>
              <a:buChar char="•"/>
            </a:pPr>
            <a:r>
              <a:rPr lang="en-US" sz="1400" dirty="0">
                <a:solidFill>
                  <a:schemeClr val="tx1"/>
                </a:solidFill>
              </a:rPr>
              <a:t>God now commandeth all men every where to repent, for he will judge the world by that man whom he hath raised from the dead (vv. 30-31).</a:t>
            </a:r>
            <a:endParaRPr lang="en-US" sz="1400" dirty="0"/>
          </a:p>
          <a:p>
            <a:pPr marL="203200" indent="-203200">
              <a:spcAft>
                <a:spcPts val="500"/>
              </a:spcAft>
              <a:buSzPct val="100000"/>
              <a:buChar char="•"/>
            </a:pPr>
            <a:r>
              <a:rPr lang="en-US" sz="1400" dirty="0">
                <a:solidFill>
                  <a:schemeClr val="tx1"/>
                </a:solidFill>
              </a:rPr>
              <a:t>Some mocked; others said, We will hear thee again. Dionysius the Areopagite, Damaris, and others believed (vv. 32-34).</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17 — 2nd: Thess, Berea, Athens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the work at Thessalonica, Berea and Athens. 1 Thess 1-3 recall the visit and are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Scripture; v. 28 quotes Greek poets. The echoes of 1 Kings 8:27 and Isa 66:1 in v. 24 are listed under Related.</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RELATED BIBLE PASSAGES  ·  1 OF 4</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17 — 2nd: Thess, Berea, Athens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Later restatement of the work at Thessalonica</a:t>
            </a:r>
            <a:endParaRPr lang="en-US" sz="1500" dirty="0"/>
          </a:p>
          <a:p>
            <a:pPr marL="177800" indent="-177800">
              <a:spcAft>
                <a:spcPts val="300"/>
              </a:spcAft>
              <a:buSzPct val="100000"/>
              <a:buChar char="•"/>
            </a:pPr>
            <a:r>
              <a:rPr lang="en-US" sz="1400" b="1" dirty="0">
                <a:solidFill>
                  <a:schemeClr val="accent1"/>
                </a:solidFill>
              </a:rPr>
              <a:t>1 Thess 1:9. </a:t>
            </a:r>
            <a:pPr indent="0" marL="0">
              <a:spcAft>
                <a:spcPts val="300"/>
              </a:spcAft>
              <a:buNone/>
            </a:pPr>
            <a:r>
              <a:rPr lang="en-US" sz="1400" dirty="0">
                <a:solidFill>
                  <a:schemeClr val="tx1"/>
                </a:solidFill>
              </a:rPr>
              <a:t>how ye turned to God from idols to serve the living and true God, the turning of v. 4.</a:t>
            </a:r>
            <a:endParaRPr lang="en-US" sz="1500" dirty="0"/>
          </a:p>
          <a:p>
            <a:pPr marL="177800" indent="-177800">
              <a:spcAft>
                <a:spcPts val="300"/>
              </a:spcAft>
              <a:buSzPct val="100000"/>
              <a:buChar char="•"/>
            </a:pPr>
            <a:r>
              <a:rPr lang="en-US" sz="1400" b="1" dirty="0">
                <a:solidFill>
                  <a:schemeClr val="accent1"/>
                </a:solidFill>
              </a:rPr>
              <a:t>1 Thess 2:2. </a:t>
            </a:r>
            <a:pPr indent="0" marL="0">
              <a:spcAft>
                <a:spcPts val="300"/>
              </a:spcAft>
              <a:buNone/>
            </a:pPr>
            <a:r>
              <a:rPr lang="en-US" sz="1400" dirty="0">
                <a:solidFill>
                  <a:schemeClr val="tx1"/>
                </a:solidFill>
              </a:rPr>
              <a:t>we were bold in our God to speak unto you the gospel of God with much contention, the preaching of vv. 2-3 under the opposition of v. 5.</a:t>
            </a:r>
            <a:endParaRPr lang="en-US" sz="1500" dirty="0"/>
          </a:p>
          <a:p>
            <a:pPr marL="177800" indent="-177800">
              <a:spcAft>
                <a:spcPts val="300"/>
              </a:spcAft>
              <a:buSzPct val="100000"/>
              <a:buChar char="•"/>
            </a:pPr>
            <a:r>
              <a:rPr lang="en-US" sz="1400" b="1" dirty="0">
                <a:solidFill>
                  <a:schemeClr val="accent1"/>
                </a:solidFill>
              </a:rPr>
              <a:t>Phil 4:16. </a:t>
            </a:r>
            <a:pPr indent="0" marL="0">
              <a:spcAft>
                <a:spcPts val="300"/>
              </a:spcAft>
              <a:buNone/>
            </a:pPr>
            <a:r>
              <a:rPr lang="en-US" sz="1400" dirty="0">
                <a:solidFill>
                  <a:schemeClr val="tx1"/>
                </a:solidFill>
              </a:rPr>
              <a:t>For even in Thessalonica ye sent once and again unto my necessity, help during the stay of vv. 1-9.</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Christ must needs have suffered</a:t>
            </a:r>
            <a:endParaRPr lang="en-US" sz="1500" dirty="0"/>
          </a:p>
          <a:p>
            <a:pPr marL="177800" indent="-177800">
              <a:spcAft>
                <a:spcPts val="300"/>
              </a:spcAft>
              <a:buSzPct val="100000"/>
              <a:buChar char="•"/>
            </a:pPr>
            <a:r>
              <a:rPr lang="en-US" sz="1400" b="1" dirty="0">
                <a:solidFill>
                  <a:schemeClr val="accent1"/>
                </a:solidFill>
              </a:rPr>
              <a:t>Luke 24:26. </a:t>
            </a:r>
            <a:pPr indent="0" marL="0">
              <a:spcAft>
                <a:spcPts val="300"/>
              </a:spcAft>
              <a:buNone/>
            </a:pPr>
            <a:r>
              <a:rPr lang="en-US" sz="1400" dirty="0">
                <a:solidFill>
                  <a:schemeClr val="tx1"/>
                </a:solidFill>
              </a:rPr>
              <a:t>Ought not Christ to have suffered these things, and to enter into his glory?, the same argument as v. 3.</a:t>
            </a:r>
            <a:endParaRPr lang="en-US" sz="1500" dirty="0"/>
          </a:p>
          <a:p>
            <a:pPr marL="177800" indent="-177800">
              <a:spcAft>
                <a:spcPts val="300"/>
              </a:spcAft>
              <a:buSzPct val="100000"/>
              <a:buChar char="•"/>
            </a:pPr>
            <a:r>
              <a:rPr lang="en-US" sz="1400" b="1" dirty="0">
                <a:solidFill>
                  <a:schemeClr val="accent1"/>
                </a:solidFill>
              </a:rPr>
              <a:t>Luke 24:46. </a:t>
            </a:r>
            <a:pPr indent="0" marL="0">
              <a:spcAft>
                <a:spcPts val="300"/>
              </a:spcAft>
              <a:buNone/>
            </a:pPr>
            <a:r>
              <a:rPr lang="en-US" sz="1400" dirty="0">
                <a:solidFill>
                  <a:schemeClr val="tx1"/>
                </a:solidFill>
              </a:rPr>
              <a:t>Thus it is written, and thus it behoved Christ to suffer, and to rise from the dead the third day, the scriptures opened in vv. 2-3.</a:t>
            </a:r>
            <a:endParaRPr lang="en-US" sz="1500" dirty="0"/>
          </a:p>
          <a:p>
            <a:pPr marL="177800" indent="-177800">
              <a:spcAft>
                <a:spcPts val="300"/>
              </a:spcAft>
              <a:buSzPct val="100000"/>
              <a:buChar char="•"/>
            </a:pPr>
            <a:r>
              <a:rPr lang="en-US" sz="1400" b="1" dirty="0">
                <a:solidFill>
                  <a:schemeClr val="accent1"/>
                </a:solidFill>
              </a:rPr>
              <a:t>Isa 53:5. </a:t>
            </a:r>
            <a:pPr indent="0" marL="0">
              <a:spcAft>
                <a:spcPts val="300"/>
              </a:spcAft>
              <a:buNone/>
            </a:pPr>
            <a:r>
              <a:rPr lang="en-US" sz="1400" dirty="0">
                <a:solidFill>
                  <a:schemeClr val="tx1"/>
                </a:solidFill>
              </a:rPr>
              <a:t>But he was wounded for our transgressions, he was bruised for our iniquities, likely one of the scriptures behind v. 3 (interpretation).</a:t>
            </a:r>
            <a:endParaRPr lang="en-US" sz="1500" dirty="0"/>
          </a:p>
          <a:p>
            <a:pPr marL="177800" indent="-177800">
              <a:spcAft>
                <a:spcPts val="300"/>
              </a:spcAft>
              <a:buSzPct val="100000"/>
              <a:buChar char="•"/>
            </a:pPr>
            <a:r>
              <a:rPr lang="en-US" sz="1400" b="1" dirty="0">
                <a:solidFill>
                  <a:schemeClr val="accent1"/>
                </a:solidFill>
              </a:rPr>
              <a:t>1 Cor 15:3. </a:t>
            </a:r>
            <a:pPr indent="0" marL="0">
              <a:spcAft>
                <a:spcPts val="300"/>
              </a:spcAft>
              <a:buNone/>
            </a:pPr>
            <a:r>
              <a:rPr lang="en-US" sz="1400" dirty="0">
                <a:solidFill>
                  <a:schemeClr val="tx1"/>
                </a:solidFill>
              </a:rPr>
              <a:t>that Christ died for our sins according to the scriptures, the same gospel as v. 3.</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RELATED BIBLE PASSAGES  ·  2 OF 4</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17 — 2nd: Thess, Berea, Athens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Another king, one Jesus</a:t>
            </a:r>
            <a:endParaRPr lang="en-US" sz="1500" dirty="0"/>
          </a:p>
          <a:p>
            <a:pPr marL="177800" indent="-177800">
              <a:spcAft>
                <a:spcPts val="300"/>
              </a:spcAft>
              <a:buSzPct val="100000"/>
              <a:buChar char="•"/>
            </a:pPr>
            <a:r>
              <a:rPr lang="en-US" sz="1400" b="1" dirty="0">
                <a:solidFill>
                  <a:schemeClr val="accent1"/>
                </a:solidFill>
              </a:rPr>
              <a:t>Luke 23:2. </a:t>
            </a:r>
            <a:pPr indent="0" marL="0">
              <a:spcAft>
                <a:spcPts val="300"/>
              </a:spcAft>
              <a:buNone/>
            </a:pPr>
            <a:r>
              <a:rPr lang="en-US" sz="1400" dirty="0">
                <a:solidFill>
                  <a:schemeClr val="tx1"/>
                </a:solidFill>
              </a:rPr>
              <a:t>saying that he himself is Christ a King, the same charge as v. 7.</a:t>
            </a:r>
            <a:endParaRPr lang="en-US" sz="1500" dirty="0"/>
          </a:p>
          <a:p>
            <a:pPr marL="177800" indent="-177800">
              <a:spcAft>
                <a:spcPts val="300"/>
              </a:spcAft>
              <a:buSzPct val="100000"/>
              <a:buChar char="•"/>
            </a:pPr>
            <a:r>
              <a:rPr lang="en-US" sz="1400" b="1" dirty="0">
                <a:solidFill>
                  <a:schemeClr val="accent1"/>
                </a:solidFill>
              </a:rPr>
              <a:t>John 19:12. </a:t>
            </a:r>
            <a:pPr indent="0" marL="0">
              <a:spcAft>
                <a:spcPts val="300"/>
              </a:spcAft>
              <a:buNone/>
            </a:pPr>
            <a:r>
              <a:rPr lang="en-US" sz="1400" dirty="0">
                <a:solidFill>
                  <a:schemeClr val="tx1"/>
                </a:solidFill>
              </a:rPr>
              <a:t>whosoever maketh himself a king speaketh against, the charge of v. 7 raised against Jesus himself.</a:t>
            </a:r>
            <a:endParaRPr lang="en-US" sz="1500" dirty="0"/>
          </a:p>
          <a:p>
            <a:pPr marL="177800" indent="-177800">
              <a:spcAft>
                <a:spcPts val="300"/>
              </a:spcAft>
              <a:buSzPct val="100000"/>
              <a:buChar char="•"/>
            </a:pPr>
            <a:r>
              <a:rPr lang="en-US" sz="1400" b="1" dirty="0">
                <a:solidFill>
                  <a:schemeClr val="accent1"/>
                </a:solidFill>
              </a:rPr>
              <a:t>Psa 2:6. </a:t>
            </a:r>
            <a:pPr indent="0" marL="0">
              <a:spcAft>
                <a:spcPts val="300"/>
              </a:spcAft>
              <a:buNone/>
            </a:pPr>
            <a:r>
              <a:rPr lang="en-US" sz="1400" dirty="0">
                <a:solidFill>
                  <a:schemeClr val="tx1"/>
                </a:solidFill>
              </a:rPr>
              <a:t>Yet have I set my king upon my holy hill of Zion, the king of v. 7, whose kingdom is to be set up on the earth (interpretation).</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Searched the scriptures daily</a:t>
            </a:r>
            <a:endParaRPr lang="en-US" sz="1500" dirty="0"/>
          </a:p>
          <a:p>
            <a:pPr marL="177800" indent="-177800">
              <a:spcAft>
                <a:spcPts val="300"/>
              </a:spcAft>
              <a:buSzPct val="100000"/>
              <a:buChar char="•"/>
            </a:pPr>
            <a:r>
              <a:rPr lang="en-US" sz="1400" b="1" dirty="0">
                <a:solidFill>
                  <a:schemeClr val="accent1"/>
                </a:solidFill>
              </a:rPr>
              <a:t>John 5:39. </a:t>
            </a:r>
            <a:pPr indent="0" marL="0">
              <a:spcAft>
                <a:spcPts val="300"/>
              </a:spcAft>
              <a:buNone/>
            </a:pPr>
            <a:r>
              <a:rPr lang="en-US" sz="1400" dirty="0">
                <a:solidFill>
                  <a:schemeClr val="tx1"/>
                </a:solidFill>
              </a:rPr>
              <a:t>Search the scriptures; for in them ye think ye have eternal life: and they are they which testify of me, the searching of v. 11.</a:t>
            </a:r>
            <a:endParaRPr lang="en-US" sz="1500" dirty="0"/>
          </a:p>
          <a:p>
            <a:pPr marL="177800" indent="-177800">
              <a:spcAft>
                <a:spcPts val="300"/>
              </a:spcAft>
              <a:buSzPct val="100000"/>
              <a:buChar char="•"/>
            </a:pPr>
            <a:r>
              <a:rPr lang="en-US" sz="1400" b="1" dirty="0">
                <a:solidFill>
                  <a:schemeClr val="accent1"/>
                </a:solidFill>
              </a:rPr>
              <a:t>Isa 8:20. </a:t>
            </a:r>
            <a:pPr indent="0" marL="0">
              <a:spcAft>
                <a:spcPts val="300"/>
              </a:spcAft>
              <a:buNone/>
            </a:pPr>
            <a:r>
              <a:rPr lang="en-US" sz="1400" dirty="0">
                <a:solidFill>
                  <a:schemeClr val="tx1"/>
                </a:solidFill>
              </a:rPr>
              <a:t>To the law and to the testimony: if they speak not according to this word, it is because there is no light in them, the test the Bereans used in v. 11.</a:t>
            </a:r>
            <a:endParaRPr lang="en-US" sz="1500" dirty="0"/>
          </a:p>
          <a:p>
            <a:pPr marL="177800" indent="-177800">
              <a:spcAft>
                <a:spcPts val="300"/>
              </a:spcAft>
              <a:buSzPct val="100000"/>
              <a:buChar char="•"/>
            </a:pPr>
            <a:r>
              <a:rPr lang="en-US" sz="1400" b="1" dirty="0">
                <a:solidFill>
                  <a:schemeClr val="accent1"/>
                </a:solidFill>
              </a:rPr>
              <a:t>2 Tim 3:15. </a:t>
            </a:r>
            <a:pPr indent="0" marL="0">
              <a:spcAft>
                <a:spcPts val="300"/>
              </a:spcAft>
              <a:buNone/>
            </a:pPr>
            <a:r>
              <a:rPr lang="en-US" sz="1400" dirty="0">
                <a:solidFill>
                  <a:schemeClr val="tx1"/>
                </a:solidFill>
              </a:rPr>
              <a:t>from a child thou hast known the holy scriptures, which are able to make thee wise unto salvation, the scriptures of v. 11.</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RELATED BIBLE PASSAGES  ·  3 OF 4</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17 — 2nd: Thess, Berea, Athens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God dwelleth not in temples made with hands</a:t>
            </a:r>
            <a:endParaRPr lang="en-US" sz="1500" dirty="0"/>
          </a:p>
          <a:p>
            <a:pPr marL="177800" indent="-177800">
              <a:spcAft>
                <a:spcPts val="300"/>
              </a:spcAft>
              <a:buSzPct val="100000"/>
              <a:buChar char="•"/>
            </a:pPr>
            <a:r>
              <a:rPr lang="en-US" sz="1400" b="1" dirty="0">
                <a:solidFill>
                  <a:schemeClr val="accent1"/>
                </a:solidFill>
              </a:rPr>
              <a:t>1 Kings 8:27. </a:t>
            </a:r>
            <a:pPr indent="0" marL="0">
              <a:spcAft>
                <a:spcPts val="300"/>
              </a:spcAft>
              <a:buNone/>
            </a:pPr>
            <a:r>
              <a:rPr lang="en-US" sz="1400" dirty="0">
                <a:solidFill>
                  <a:schemeClr val="tx1"/>
                </a:solidFill>
              </a:rPr>
              <a:t>behold, the heaven and heaven of heavens cannot contain thee; how much less this house that I have builded?, the same truth as v. 24.</a:t>
            </a:r>
            <a:endParaRPr lang="en-US" sz="1500" dirty="0"/>
          </a:p>
          <a:p>
            <a:pPr marL="177800" indent="-177800">
              <a:spcAft>
                <a:spcPts val="300"/>
              </a:spcAft>
              <a:buSzPct val="100000"/>
              <a:buChar char="•"/>
            </a:pPr>
            <a:r>
              <a:rPr lang="en-US" sz="1400" b="1" dirty="0">
                <a:solidFill>
                  <a:schemeClr val="accent1"/>
                </a:solidFill>
              </a:rPr>
              <a:t>Isa 66:1. </a:t>
            </a:r>
            <a:pPr indent="0" marL="0">
              <a:spcAft>
                <a:spcPts val="300"/>
              </a:spcAft>
              <a:buNone/>
            </a:pPr>
            <a:r>
              <a:rPr lang="en-US" sz="1400" dirty="0">
                <a:solidFill>
                  <a:schemeClr val="tx1"/>
                </a:solidFill>
              </a:rPr>
              <a:t>The heaven is my throne, and the earth is my footstool: where is the house that ye build unto me?, v. 24.</a:t>
            </a:r>
            <a:endParaRPr lang="en-US" sz="1500" dirty="0"/>
          </a:p>
          <a:p>
            <a:pPr marL="177800" indent="-177800">
              <a:spcAft>
                <a:spcPts val="300"/>
              </a:spcAft>
              <a:buSzPct val="100000"/>
              <a:buChar char="•"/>
            </a:pPr>
            <a:r>
              <a:rPr lang="en-US" sz="1400" b="1" dirty="0">
                <a:solidFill>
                  <a:schemeClr val="accent1"/>
                </a:solidFill>
              </a:rPr>
              <a:t>Acts 7:48. </a:t>
            </a:r>
            <a:pPr indent="0" marL="0">
              <a:spcAft>
                <a:spcPts val="300"/>
              </a:spcAft>
              <a:buNone/>
            </a:pPr>
            <a:r>
              <a:rPr lang="en-US" sz="1400" dirty="0">
                <a:solidFill>
                  <a:schemeClr val="tx1"/>
                </a:solidFill>
              </a:rPr>
              <a:t>Howbeit the most High dwelleth not in temples made with hands, Stephen's words, the same as v. 24.</a:t>
            </a:r>
            <a:endParaRPr lang="en-US" sz="1500" dirty="0"/>
          </a:p>
          <a:p>
            <a:pPr marL="177800" indent="-177800">
              <a:spcAft>
                <a:spcPts val="300"/>
              </a:spcAft>
              <a:buSzPct val="100000"/>
              <a:buChar char="•"/>
            </a:pPr>
            <a:r>
              <a:rPr lang="en-US" sz="1400" b="1" dirty="0">
                <a:solidFill>
                  <a:schemeClr val="accent1"/>
                </a:solidFill>
              </a:rPr>
              <a:t>Isa 40:18. </a:t>
            </a:r>
            <a:pPr indent="0" marL="0">
              <a:spcAft>
                <a:spcPts val="300"/>
              </a:spcAft>
              <a:buNone/>
            </a:pPr>
            <a:r>
              <a:rPr lang="en-US" sz="1400" dirty="0">
                <a:solidFill>
                  <a:schemeClr val="tx1"/>
                </a:solidFill>
              </a:rPr>
              <a:t>To whom then will ye liken God? or what likeness will ye compare unto him?, the images of v. 29.</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Of one blood all nations</a:t>
            </a:r>
            <a:endParaRPr lang="en-US" sz="1500" dirty="0"/>
          </a:p>
          <a:p>
            <a:pPr marL="177800" indent="-177800">
              <a:spcAft>
                <a:spcPts val="300"/>
              </a:spcAft>
              <a:buSzPct val="100000"/>
              <a:buChar char="•"/>
            </a:pPr>
            <a:r>
              <a:rPr lang="en-US" sz="1400" b="1" dirty="0">
                <a:solidFill>
                  <a:schemeClr val="accent1"/>
                </a:solidFill>
              </a:rPr>
              <a:t>Gen 3:20. </a:t>
            </a:r>
            <a:pPr indent="0" marL="0">
              <a:spcAft>
                <a:spcPts val="300"/>
              </a:spcAft>
              <a:buNone/>
            </a:pPr>
            <a:r>
              <a:rPr lang="en-US" sz="1400" dirty="0">
                <a:solidFill>
                  <a:schemeClr val="tx1"/>
                </a:solidFill>
              </a:rPr>
              <a:t>because she was the mother of all living, the one blood of v. 26.</a:t>
            </a:r>
            <a:endParaRPr lang="en-US" sz="1500" dirty="0"/>
          </a:p>
          <a:p>
            <a:pPr marL="177800" indent="-177800">
              <a:spcAft>
                <a:spcPts val="300"/>
              </a:spcAft>
              <a:buSzPct val="100000"/>
              <a:buChar char="•"/>
            </a:pPr>
            <a:r>
              <a:rPr lang="en-US" sz="1400" b="1" dirty="0">
                <a:solidFill>
                  <a:schemeClr val="accent1"/>
                </a:solidFill>
              </a:rPr>
              <a:t>Deut 32:8. </a:t>
            </a:r>
            <a:pPr indent="0" marL="0">
              <a:spcAft>
                <a:spcPts val="300"/>
              </a:spcAft>
              <a:buNone/>
            </a:pPr>
            <a:r>
              <a:rPr lang="en-US" sz="1400" dirty="0">
                <a:solidFill>
                  <a:schemeClr val="tx1"/>
                </a:solidFill>
              </a:rPr>
              <a:t>When the most High divided to the nations their inheritance, when he separated the sons of Adam, he set the bounds of the people, the bounds of v. 26.</a:t>
            </a:r>
            <a:endParaRPr lang="en-US" sz="1500" dirty="0"/>
          </a:p>
          <a:p>
            <a:pPr marL="177800" indent="-177800">
              <a:spcAft>
                <a:spcPts val="300"/>
              </a:spcAft>
              <a:buSzPct val="100000"/>
              <a:buChar char="•"/>
            </a:pPr>
            <a:r>
              <a:rPr lang="en-US" sz="1400" b="1" dirty="0">
                <a:solidFill>
                  <a:schemeClr val="accent1"/>
                </a:solidFill>
              </a:rPr>
              <a:t>Job 12:10. </a:t>
            </a:r>
            <a:pPr indent="0" marL="0">
              <a:spcAft>
                <a:spcPts val="300"/>
              </a:spcAft>
              <a:buNone/>
            </a:pPr>
            <a:r>
              <a:rPr lang="en-US" sz="1400" dirty="0">
                <a:solidFill>
                  <a:schemeClr val="tx1"/>
                </a:solidFill>
              </a:rPr>
              <a:t>In whose hand is the soul of every living thing, and the breath of all mankind, the life and breath of v. 25.</a:t>
            </a:r>
            <a:endParaRPr lang="en-US" sz="1500" dirty="0"/>
          </a:p>
          <a:p>
            <a:pPr marL="177800" indent="-177800">
              <a:spcAft>
                <a:spcPts val="300"/>
              </a:spcAft>
              <a:buSzPct val="100000"/>
              <a:buChar char="•"/>
            </a:pPr>
            <a:r>
              <a:rPr lang="en-US" sz="1400" b="1" dirty="0">
                <a:solidFill>
                  <a:schemeClr val="accent1"/>
                </a:solidFill>
              </a:rPr>
              <a:t>Jer 23:23. </a:t>
            </a:r>
            <a:pPr indent="0" marL="0">
              <a:spcAft>
                <a:spcPts val="300"/>
              </a:spcAft>
              <a:buNone/>
            </a:pPr>
            <a:r>
              <a:rPr lang="en-US" sz="1400" dirty="0">
                <a:solidFill>
                  <a:schemeClr val="tx1"/>
                </a:solidFill>
              </a:rPr>
              <a:t>Am I a God at hand, saith the LORD, and not a God afar off?, the nearness of v. 27.</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RELATED BIBLE PASSAGES  ·  4 OF 4</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17 — 2nd: Thess, Berea, Athens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A day appointed for judgment</a:t>
            </a:r>
            <a:endParaRPr lang="en-US" sz="1500" dirty="0"/>
          </a:p>
          <a:p>
            <a:pPr marL="177800" indent="-177800">
              <a:spcAft>
                <a:spcPts val="300"/>
              </a:spcAft>
              <a:buSzPct val="100000"/>
              <a:buChar char="•"/>
            </a:pPr>
            <a:r>
              <a:rPr lang="en-US" sz="1400" b="1" dirty="0">
                <a:solidFill>
                  <a:schemeClr val="accent1"/>
                </a:solidFill>
              </a:rPr>
              <a:t>Psa 96:13. </a:t>
            </a:r>
            <a:pPr indent="0" marL="0">
              <a:spcAft>
                <a:spcPts val="300"/>
              </a:spcAft>
              <a:buNone/>
            </a:pPr>
            <a:r>
              <a:rPr lang="en-US" sz="1400" dirty="0">
                <a:solidFill>
                  <a:schemeClr val="tx1"/>
                </a:solidFill>
              </a:rPr>
              <a:t>for he cometh to judge the earth: he shall judge the world with righteousness, nearly the words of v. 31.</a:t>
            </a:r>
            <a:endParaRPr lang="en-US" sz="1500" dirty="0"/>
          </a:p>
          <a:p>
            <a:pPr marL="177800" indent="-177800">
              <a:spcAft>
                <a:spcPts val="300"/>
              </a:spcAft>
              <a:buSzPct val="100000"/>
              <a:buChar char="•"/>
            </a:pPr>
            <a:r>
              <a:rPr lang="en-US" sz="1400" b="1" dirty="0">
                <a:solidFill>
                  <a:schemeClr val="accent1"/>
                </a:solidFill>
              </a:rPr>
              <a:t>John 5:22. </a:t>
            </a:r>
            <a:pPr indent="0" marL="0">
              <a:spcAft>
                <a:spcPts val="300"/>
              </a:spcAft>
              <a:buNone/>
            </a:pPr>
            <a:r>
              <a:rPr lang="en-US" sz="1400" dirty="0">
                <a:solidFill>
                  <a:schemeClr val="tx1"/>
                </a:solidFill>
              </a:rPr>
              <a:t>For the Father judgeth no man, but hath committed all judgment unto the Son, the man ordained in v. 31.</a:t>
            </a:r>
            <a:endParaRPr lang="en-US" sz="1500" dirty="0"/>
          </a:p>
          <a:p>
            <a:pPr marL="177800" indent="-177800">
              <a:spcAft>
                <a:spcPts val="300"/>
              </a:spcAft>
              <a:buSzPct val="100000"/>
              <a:buChar char="•"/>
            </a:pPr>
            <a:r>
              <a:rPr lang="en-US" sz="1400" b="1" dirty="0">
                <a:solidFill>
                  <a:schemeClr val="accent1"/>
                </a:solidFill>
              </a:rPr>
              <a:t>Acts 10:42. </a:t>
            </a:r>
            <a:pPr indent="0" marL="0">
              <a:spcAft>
                <a:spcPts val="300"/>
              </a:spcAft>
              <a:buNone/>
            </a:pPr>
            <a:r>
              <a:rPr lang="en-US" sz="1400" dirty="0">
                <a:solidFill>
                  <a:schemeClr val="tx1"/>
                </a:solidFill>
              </a:rPr>
              <a:t>it is he which was ordained of God to be the Judge of quick and dead, the same as v. 31.</a:t>
            </a:r>
            <a:endParaRPr lang="en-US" sz="1500" dirty="0"/>
          </a:p>
          <a:p>
            <a:pPr marL="177800" indent="-177800">
              <a:spcAft>
                <a:spcPts val="300"/>
              </a:spcAft>
              <a:buSzPct val="100000"/>
              <a:buChar char="•"/>
            </a:pPr>
            <a:r>
              <a:rPr lang="en-US" sz="1400" b="1" dirty="0">
                <a:solidFill>
                  <a:schemeClr val="accent1"/>
                </a:solidFill>
              </a:rPr>
              <a:t>2 Tim 4:1. </a:t>
            </a:r>
            <a:pPr indent="0" marL="0">
              <a:spcAft>
                <a:spcPts val="300"/>
              </a:spcAft>
              <a:buNone/>
            </a:pPr>
            <a:r>
              <a:rPr lang="en-US" sz="1400" dirty="0">
                <a:solidFill>
                  <a:schemeClr val="tx1"/>
                </a:solidFill>
              </a:rPr>
              <a:t>who shall judge the quick and the dead at his appearing and his kingdom, the day of v. 31 at Christ's return.</a:t>
            </a:r>
            <a:endParaRPr lang="en-US" sz="1500" dirty="0"/>
          </a:p>
          <a:p>
            <a:pPr marL="177800" indent="-177800">
              <a:spcAft>
                <a:spcPts val="300"/>
              </a:spcAft>
              <a:buSzPct val="100000"/>
              <a:buChar char="•"/>
            </a:pPr>
            <a:r>
              <a:rPr lang="en-US" sz="1400" b="1" dirty="0">
                <a:solidFill>
                  <a:schemeClr val="accent1"/>
                </a:solidFill>
              </a:rPr>
              <a:t>Dan 12:2. </a:t>
            </a:r>
            <a:pPr indent="0" marL="0">
              <a:spcAft>
                <a:spcPts val="300"/>
              </a:spcAft>
              <a:buNone/>
            </a:pPr>
            <a:r>
              <a:rPr lang="en-US" sz="1400" dirty="0">
                <a:solidFill>
                  <a:schemeClr val="tx1"/>
                </a:solidFill>
              </a:rPr>
              <a:t>And many of them that sleep in the dust of the earth shall awake, the resurrection of the dead mocked in v. 32.</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Possible Backgrounds</a:t>
            </a:r>
            <a:endParaRPr lang="en-US" sz="1500" dirty="0"/>
          </a:p>
          <a:p>
            <a:pPr marL="177800" indent="-177800">
              <a:spcAft>
                <a:spcPts val="300"/>
              </a:spcAft>
              <a:buSzPct val="100000"/>
              <a:buChar char="•"/>
            </a:pPr>
            <a:r>
              <a:rPr lang="en-US" sz="1400" b="1" dirty="0">
                <a:solidFill>
                  <a:schemeClr val="accent1"/>
                </a:solidFill>
              </a:rPr>
              <a:t>1 Thess 3:1. </a:t>
            </a:r>
            <a:pPr indent="0" marL="0">
              <a:spcAft>
                <a:spcPts val="300"/>
              </a:spcAft>
              <a:buNone/>
            </a:pPr>
            <a:r>
              <a:rPr lang="en-US" sz="1400" dirty="0">
                <a:solidFill>
                  <a:schemeClr val="tx1"/>
                </a:solidFill>
              </a:rPr>
              <a:t>we thought it good to be left at Athens alone, the wait at Athens of vv. 15-16.</a:t>
            </a:r>
            <a:endParaRPr lang="en-US" sz="1500" dirty="0"/>
          </a:p>
          <a:p>
            <a:pPr marL="177800" indent="-177800">
              <a:spcAft>
                <a:spcPts val="300"/>
              </a:spcAft>
              <a:buSzPct val="100000"/>
              <a:buChar char="•"/>
            </a:pPr>
            <a:r>
              <a:rPr lang="en-US" sz="1400" b="1" dirty="0">
                <a:solidFill>
                  <a:schemeClr val="accent1"/>
                </a:solidFill>
              </a:rPr>
              <a:t>Acts 18:5. </a:t>
            </a:r>
            <a:pPr indent="0" marL="0">
              <a:spcAft>
                <a:spcPts val="300"/>
              </a:spcAft>
              <a:buNone/>
            </a:pPr>
            <a:r>
              <a:rPr lang="en-US" sz="1400" dirty="0">
                <a:solidFill>
                  <a:schemeClr val="tx1"/>
                </a:solidFill>
              </a:rPr>
              <a:t>And when Silas and Timotheus were come from Macedonia, the coming that Paul asked for in v. 15.</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17 — 2nd: Thess, Berea, Athens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5. </a:t>
            </a:r>
            <a:pPr indent="0" marL="0">
              <a:spcAft>
                <a:spcPts val="800"/>
              </a:spcAft>
              <a:buNone/>
            </a:pPr>
            <a:r>
              <a:rPr lang="en-US" sz="1600" dirty="0">
                <a:solidFill>
                  <a:schemeClr val="tx1"/>
                </a:solidFill>
              </a:rPr>
              <a:t>Lewd fellows of the baser sort means wicked men of the marketplace, idle loafers. Lewd in 1611 meant base or vile, not only impure.</a:t>
            </a:r>
            <a:endParaRPr lang="en-US" sz="1600" dirty="0"/>
          </a:p>
          <a:p>
            <a:pPr indent="0" marL="0">
              <a:spcAft>
                <a:spcPts val="800"/>
              </a:spcAft>
              <a:buNone/>
            </a:pPr>
            <a:r>
              <a:rPr lang="en-US" sz="1600" b="1" dirty="0">
                <a:solidFill>
                  <a:schemeClr val="accent1"/>
                </a:solidFill>
              </a:rPr>
              <a:t>v. 6. </a:t>
            </a:r>
            <a:pPr indent="0" marL="0">
              <a:spcAft>
                <a:spcPts val="800"/>
              </a:spcAft>
              <a:buNone/>
            </a:pPr>
            <a:r>
              <a:rPr lang="en-US" sz="1600" dirty="0">
                <a:solidFill>
                  <a:schemeClr val="tx1"/>
                </a:solidFill>
              </a:rPr>
              <a:t>The rulers of the city are "politarchas," politarchs, a title now confirmed by inscriptions from Thessalonica.</a:t>
            </a:r>
            <a:endParaRPr lang="en-US" sz="1600" dirty="0"/>
          </a:p>
          <a:p>
            <a:pPr indent="0" marL="0">
              <a:spcAft>
                <a:spcPts val="800"/>
              </a:spcAft>
              <a:buNone/>
            </a:pPr>
            <a:r>
              <a:rPr lang="en-US" sz="1600" b="1" dirty="0">
                <a:solidFill>
                  <a:schemeClr val="accent1"/>
                </a:solidFill>
              </a:rPr>
              <a:t>v. 18. </a:t>
            </a:r>
            <a:pPr indent="0" marL="0">
              <a:spcAft>
                <a:spcPts val="800"/>
              </a:spcAft>
              <a:buNone/>
            </a:pPr>
            <a:r>
              <a:rPr lang="en-US" sz="1600" dirty="0">
                <a:solidFill>
                  <a:schemeClr val="tx1"/>
                </a:solidFill>
              </a:rPr>
              <a:t>Babbler is "spermologos," a seed-picker, one who picks up scraps of ideas like a bird picking seeds.</a:t>
            </a:r>
            <a:endParaRPr lang="en-US" sz="1600" dirty="0"/>
          </a:p>
          <a:p>
            <a:pPr indent="0" marL="0">
              <a:spcAft>
                <a:spcPts val="800"/>
              </a:spcAft>
              <a:buNone/>
            </a:pPr>
            <a:r>
              <a:rPr lang="en-US" sz="1600" b="1" dirty="0">
                <a:solidFill>
                  <a:schemeClr val="accent1"/>
                </a:solidFill>
              </a:rPr>
              <a:t>v. 19. </a:t>
            </a:r>
            <a:pPr indent="0" marL="0">
              <a:spcAft>
                <a:spcPts val="800"/>
              </a:spcAft>
              <a:buNone/>
            </a:pPr>
            <a:r>
              <a:rPr lang="en-US" sz="1600" dirty="0">
                <a:solidFill>
                  <a:schemeClr val="tx1"/>
                </a:solidFill>
              </a:rPr>
              <a:t>Areopagus is the hill of Ares, the Greek name for Mars' hill in v. 22, and also the council that met there.</a:t>
            </a:r>
            <a:endParaRPr lang="en-US" sz="1600" dirty="0"/>
          </a:p>
          <a:p>
            <a:pPr indent="0" marL="0">
              <a:spcAft>
                <a:spcPts val="800"/>
              </a:spcAft>
              <a:buNone/>
            </a:pPr>
            <a:r>
              <a:rPr lang="en-US" sz="1600" b="1" dirty="0">
                <a:solidFill>
                  <a:schemeClr val="accent1"/>
                </a:solidFill>
              </a:rPr>
              <a:t>v. 22. </a:t>
            </a:r>
            <a:pPr indent="0" marL="0">
              <a:spcAft>
                <a:spcPts val="800"/>
              </a:spcAft>
              <a:buNone/>
            </a:pPr>
            <a:r>
              <a:rPr lang="en-US" sz="1600" dirty="0">
                <a:solidFill>
                  <a:schemeClr val="tx1"/>
                </a:solidFill>
              </a:rPr>
              <a:t>Too superstitious is "deisidaimonesterous," very religious. The ESV and NIV read very religious, which may be a courteous opening rather than a rebuke.</a:t>
            </a:r>
            <a:endParaRPr lang="en-US" sz="1600" dirty="0"/>
          </a:p>
          <a:p>
            <a:pPr indent="0" marL="0">
              <a:spcAft>
                <a:spcPts val="800"/>
              </a:spcAft>
              <a:buNone/>
            </a:pPr>
            <a:r>
              <a:rPr lang="en-US" sz="1600" b="1" dirty="0">
                <a:solidFill>
                  <a:schemeClr val="accent1"/>
                </a:solidFill>
              </a:rPr>
              <a:t>v. 28. </a:t>
            </a:r>
            <a:pPr indent="0" marL="0">
              <a:spcAft>
                <a:spcPts val="800"/>
              </a:spcAft>
              <a:buNone/>
            </a:pPr>
            <a:r>
              <a:rPr lang="en-US" sz="1600" dirty="0">
                <a:solidFill>
                  <a:schemeClr val="tx1"/>
                </a:solidFill>
              </a:rPr>
              <a:t>In him we live is often traced to Epimenides, and we are also his offspring to Aratus.</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THE MAIN PEOPLE &amp; PLACES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17 — 2nd: Thess, Berea, Athens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p-card-0"/>
          <p:cNvSpPr/>
          <p:nvPr/>
        </p:nvSpPr>
        <p:spPr>
          <a:xfrm>
            <a:off x="548640" y="1508760"/>
            <a:ext cx="6766560"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5650992"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The Main People</a:t>
            </a:r>
            <a:endParaRPr lang="en-US" sz="1700" dirty="0"/>
          </a:p>
        </p:txBody>
      </p:sp>
      <p:sp>
        <p:nvSpPr>
          <p:cNvPr id="9" name="pp-text-0"/>
          <p:cNvSpPr txBox="1"/>
          <p:nvPr/>
        </p:nvSpPr>
        <p:spPr>
          <a:xfrm>
            <a:off x="822960" y="2331720"/>
            <a:ext cx="6217920"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Paul, who reasoned at Thessalonica and spoke on Mars' hill (vv. 2, 10, 16, 22).</a:t>
            </a:r>
            <a:endParaRPr lang="en-US" sz="1400" dirty="0"/>
          </a:p>
          <a:p>
            <a:pPr marL="203200" indent="-203200">
              <a:spcAft>
                <a:spcPts val="600"/>
              </a:spcAft>
              <a:buSzPct val="100000"/>
              <a:buChar char="•"/>
            </a:pPr>
            <a:r>
              <a:rPr lang="en-US" sz="1400" dirty="0">
                <a:solidFill>
                  <a:schemeClr val="tx1"/>
                </a:solidFill>
              </a:rPr>
              <a:t>Silas and Timotheus, who abode at Berea (vv. 4, 10, 14-15).</a:t>
            </a:r>
            <a:endParaRPr lang="en-US" sz="1400" dirty="0"/>
          </a:p>
          <a:p>
            <a:pPr marL="203200" indent="-203200">
              <a:spcAft>
                <a:spcPts val="600"/>
              </a:spcAft>
              <a:buSzPct val="100000"/>
              <a:buChar char="•"/>
            </a:pPr>
            <a:r>
              <a:rPr lang="en-US" sz="1400" dirty="0">
                <a:solidFill>
                  <a:schemeClr val="tx1"/>
                </a:solidFill>
              </a:rPr>
              <a:t>The devout Greeks and the chief women of Thessalonica who believed (v. 4).</a:t>
            </a:r>
            <a:endParaRPr lang="en-US" sz="1400" dirty="0"/>
          </a:p>
          <a:p>
            <a:pPr marL="203200" indent="-203200">
              <a:spcAft>
                <a:spcPts val="600"/>
              </a:spcAft>
              <a:buSzPct val="100000"/>
              <a:buChar char="•"/>
            </a:pPr>
            <a:r>
              <a:rPr lang="en-US" sz="1400" dirty="0">
                <a:solidFill>
                  <a:schemeClr val="tx1"/>
                </a:solidFill>
              </a:rPr>
              <a:t>The Jews which believed not, with lewd fellows of the baser sort (vv. 5, 13).</a:t>
            </a:r>
            <a:endParaRPr lang="en-US" sz="1400" dirty="0"/>
          </a:p>
          <a:p>
            <a:pPr marL="203200" indent="-203200">
              <a:spcAft>
                <a:spcPts val="600"/>
              </a:spcAft>
              <a:buSzPct val="100000"/>
              <a:buChar char="•"/>
            </a:pPr>
            <a:r>
              <a:rPr lang="en-US" sz="1400" dirty="0">
                <a:solidFill>
                  <a:schemeClr val="tx1"/>
                </a:solidFill>
              </a:rPr>
              <a:t>Jason and certain brethren, drawn before the rulers (vv. 5-9).</a:t>
            </a:r>
            <a:endParaRPr lang="en-US" sz="1400" dirty="0"/>
          </a:p>
          <a:p>
            <a:pPr marL="203200" indent="-203200">
              <a:spcAft>
                <a:spcPts val="600"/>
              </a:spcAft>
              <a:buSzPct val="100000"/>
              <a:buChar char="•"/>
            </a:pPr>
            <a:r>
              <a:rPr lang="en-US" sz="1400" dirty="0">
                <a:solidFill>
                  <a:schemeClr val="tx1"/>
                </a:solidFill>
              </a:rPr>
              <a:t>The rulers of the city of Thessalonica (vv. 6, 8).</a:t>
            </a:r>
            <a:endParaRPr lang="en-US" sz="1400" dirty="0"/>
          </a:p>
          <a:p>
            <a:pPr marL="203200" indent="-203200">
              <a:spcAft>
                <a:spcPts val="600"/>
              </a:spcAft>
              <a:buSzPct val="100000"/>
              <a:buChar char="•"/>
            </a:pPr>
            <a:r>
              <a:rPr lang="en-US" sz="1400" dirty="0">
                <a:solidFill>
                  <a:schemeClr val="tx1"/>
                </a:solidFill>
              </a:rPr>
              <a:t>Caesar, whose decrees they were said to defy (v. 7).</a:t>
            </a:r>
            <a:endParaRPr lang="en-US" sz="1400" dirty="0"/>
          </a:p>
          <a:p>
            <a:pPr marL="203200" indent="-203200">
              <a:spcAft>
                <a:spcPts val="600"/>
              </a:spcAft>
              <a:buSzPct val="100000"/>
              <a:buChar char="•"/>
            </a:pPr>
            <a:r>
              <a:rPr lang="en-US" sz="1400" dirty="0">
                <a:solidFill>
                  <a:schemeClr val="tx1"/>
                </a:solidFill>
              </a:rPr>
              <a:t>The Bereans, more noble, with honourable Greek women and men (vv. 11-12).</a:t>
            </a:r>
            <a:endParaRPr lang="en-US" sz="1400" dirty="0"/>
          </a:p>
          <a:p>
            <a:pPr marL="203200" indent="-203200">
              <a:spcAft>
                <a:spcPts val="600"/>
              </a:spcAft>
              <a:buSzPct val="100000"/>
              <a:buChar char="•"/>
            </a:pPr>
            <a:r>
              <a:rPr lang="en-US" sz="1400" dirty="0">
                <a:solidFill>
                  <a:schemeClr val="tx1"/>
                </a:solidFill>
              </a:rPr>
              <a:t>The Epicureans and the Stoicks, philosophers at Athens (v. 18).</a:t>
            </a:r>
            <a:endParaRPr lang="en-US" sz="1400" dirty="0"/>
          </a:p>
          <a:p>
            <a:pPr marL="203200" indent="-203200">
              <a:spcAft>
                <a:spcPts val="600"/>
              </a:spcAft>
              <a:buSzPct val="100000"/>
              <a:buChar char="•"/>
            </a:pPr>
            <a:r>
              <a:rPr lang="en-US" sz="1400" dirty="0">
                <a:solidFill>
                  <a:schemeClr val="tx1"/>
                </a:solidFill>
              </a:rPr>
              <a:t>The Athenians and strangers who spent their time in nothing else (v. 21).</a:t>
            </a:r>
            <a:endParaRPr lang="en-US" sz="1400" dirty="0"/>
          </a:p>
          <a:p>
            <a:pPr marL="203200" indent="-203200">
              <a:spcAft>
                <a:spcPts val="600"/>
              </a:spcAft>
              <a:buSzPct val="100000"/>
              <a:buChar char="•"/>
            </a:pPr>
            <a:r>
              <a:rPr lang="en-US" sz="1400" dirty="0">
                <a:solidFill>
                  <a:schemeClr val="tx1"/>
                </a:solidFill>
              </a:rPr>
              <a:t>Certain of your own poets (v. 28).</a:t>
            </a:r>
            <a:endParaRPr lang="en-US" sz="1400" dirty="0"/>
          </a:p>
          <a:p>
            <a:pPr marL="203200" indent="-203200">
              <a:spcAft>
                <a:spcPts val="600"/>
              </a:spcAft>
              <a:buSzPct val="100000"/>
              <a:buChar char="•"/>
            </a:pPr>
            <a:r>
              <a:rPr lang="en-US" sz="1400" dirty="0">
                <a:solidFill>
                  <a:schemeClr val="tx1"/>
                </a:solidFill>
              </a:rPr>
              <a:t>Dionysius the Areopagite, a woman named Damaris, and others (v. 34).</a:t>
            </a:r>
            <a:endParaRPr lang="en-US" sz="1400" dirty="0"/>
          </a:p>
        </p:txBody>
      </p:sp>
      <p:sp>
        <p:nvSpPr>
          <p:cNvPr id="10" name="pp-card-1"/>
          <p:cNvSpPr/>
          <p:nvPr/>
        </p:nvSpPr>
        <p:spPr>
          <a:xfrm>
            <a:off x="7589520" y="1508760"/>
            <a:ext cx="4053535" cy="4617720"/>
          </a:xfrm>
          <a:prstGeom prst="roundRect">
            <a:avLst>
              <a:gd name="adj" fmla="val 2256"/>
            </a:avLst>
          </a:prstGeom>
          <a:solidFill>
            <a:schemeClr val="bg2"/>
          </a:solidFill>
          <a:ln/>
        </p:spPr>
      </p:sp>
      <p:sp>
        <p:nvSpPr>
          <p:cNvPr id="11" name="icon-bg-pin"/>
          <p:cNvSpPr/>
          <p:nvPr/>
        </p:nvSpPr>
        <p:spPr>
          <a:xfrm>
            <a:off x="7863840" y="1737360"/>
            <a:ext cx="438912" cy="438912"/>
          </a:xfrm>
          <a:prstGeom prst="ellipse">
            <a:avLst/>
          </a:prstGeom>
          <a:solidFill>
            <a:schemeClr val="accent3"/>
          </a:solidFill>
          <a:ln/>
        </p:spPr>
      </p:sp>
      <p:pic>
        <p:nvPicPr>
          <p:cNvPr id="12" name="icon-pin" descr="pin">    </p:cNvPr>
          <p:cNvPicPr>
            <a:picLocks noChangeAspect="1"/>
          </p:cNvPicPr>
          <p:nvPr/>
        </p:nvPicPr>
        <p:blipFill>
          <a:blip r:embed="rId3"/>
          <a:stretch>
            <a:fillRect/>
          </a:stretch>
        </p:blipFill>
        <p:spPr>
          <a:xfrm>
            <a:off x="7962595" y="1836115"/>
            <a:ext cx="241402" cy="241402"/>
          </a:xfrm>
          <a:prstGeom prst="rect">
            <a:avLst/>
          </a:prstGeom>
        </p:spPr>
      </p:pic>
      <p:sp>
        <p:nvSpPr>
          <p:cNvPr id="13" name="Text 9"/>
          <p:cNvSpPr txBox="1"/>
          <p:nvPr/>
        </p:nvSpPr>
        <p:spPr>
          <a:xfrm>
            <a:off x="8430768" y="1737360"/>
            <a:ext cx="2937967"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Where</a:t>
            </a:r>
            <a:endParaRPr lang="en-US" sz="1700" dirty="0"/>
          </a:p>
        </p:txBody>
      </p:sp>
      <p:sp>
        <p:nvSpPr>
          <p:cNvPr id="14" name="pp-text-1"/>
          <p:cNvSpPr txBox="1"/>
          <p:nvPr/>
        </p:nvSpPr>
        <p:spPr>
          <a:xfrm>
            <a:off x="7863840" y="2331720"/>
            <a:ext cx="3504895"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Amphipolis and Apollonia, passed through (v. 1).</a:t>
            </a:r>
            <a:endParaRPr lang="en-US" sz="1400" dirty="0"/>
          </a:p>
          <a:p>
            <a:pPr marL="203200" indent="-203200">
              <a:spcAft>
                <a:spcPts val="600"/>
              </a:spcAft>
              <a:buSzPct val="100000"/>
              <a:buChar char="•"/>
            </a:pPr>
            <a:r>
              <a:rPr lang="en-US" sz="1400" dirty="0">
                <a:solidFill>
                  <a:schemeClr val="tx1"/>
                </a:solidFill>
              </a:rPr>
              <a:t>Thessalonica, with a synagogue of the Jews (vv. 1-9, 13).</a:t>
            </a:r>
            <a:endParaRPr lang="en-US" sz="1400" dirty="0"/>
          </a:p>
          <a:p>
            <a:pPr marL="203200" indent="-203200">
              <a:spcAft>
                <a:spcPts val="600"/>
              </a:spcAft>
              <a:buSzPct val="100000"/>
              <a:buChar char="•"/>
            </a:pPr>
            <a:r>
              <a:rPr lang="en-US" sz="1400" dirty="0">
                <a:solidFill>
                  <a:schemeClr val="tx1"/>
                </a:solidFill>
              </a:rPr>
              <a:t>The house of Jason (v. 5).</a:t>
            </a:r>
            <a:endParaRPr lang="en-US" sz="1400" dirty="0"/>
          </a:p>
          <a:p>
            <a:pPr marL="203200" indent="-203200">
              <a:spcAft>
                <a:spcPts val="600"/>
              </a:spcAft>
              <a:buSzPct val="100000"/>
              <a:buChar char="•"/>
            </a:pPr>
            <a:r>
              <a:rPr lang="en-US" sz="1400" dirty="0">
                <a:solidFill>
                  <a:schemeClr val="tx1"/>
                </a:solidFill>
              </a:rPr>
              <a:t>Berea, where the Jews searched the scriptures (vv. 10-13).</a:t>
            </a:r>
            <a:endParaRPr lang="en-US" sz="1400" dirty="0"/>
          </a:p>
          <a:p>
            <a:pPr marL="203200" indent="-203200">
              <a:spcAft>
                <a:spcPts val="600"/>
              </a:spcAft>
              <a:buSzPct val="100000"/>
              <a:buChar char="•"/>
            </a:pPr>
            <a:r>
              <a:rPr lang="en-US" sz="1400" dirty="0">
                <a:solidFill>
                  <a:schemeClr val="tx1"/>
                </a:solidFill>
              </a:rPr>
              <a:t>The sea, toward which Paul was sent (v. 14).</a:t>
            </a:r>
            <a:endParaRPr lang="en-US" sz="1400" dirty="0"/>
          </a:p>
          <a:p>
            <a:pPr marL="203200" indent="-203200">
              <a:spcAft>
                <a:spcPts val="600"/>
              </a:spcAft>
              <a:buSzPct val="100000"/>
              <a:buChar char="•"/>
            </a:pPr>
            <a:r>
              <a:rPr lang="en-US" sz="1400" dirty="0">
                <a:solidFill>
                  <a:schemeClr val="tx1"/>
                </a:solidFill>
              </a:rPr>
              <a:t>Athens, a city wholly given to idolatry (vv. 15-16, 21-22).</a:t>
            </a:r>
            <a:endParaRPr lang="en-US" sz="1400" dirty="0"/>
          </a:p>
          <a:p>
            <a:pPr marL="203200" indent="-203200">
              <a:spcAft>
                <a:spcPts val="600"/>
              </a:spcAft>
              <a:buSzPct val="100000"/>
              <a:buChar char="•"/>
            </a:pPr>
            <a:r>
              <a:rPr lang="en-US" sz="1400" dirty="0">
                <a:solidFill>
                  <a:schemeClr val="tx1"/>
                </a:solidFill>
              </a:rPr>
              <a:t>The synagogue and the market at Athens (v. 17).</a:t>
            </a:r>
            <a:endParaRPr lang="en-US" sz="1400" dirty="0"/>
          </a:p>
          <a:p>
            <a:pPr marL="203200" indent="-203200">
              <a:spcAft>
                <a:spcPts val="600"/>
              </a:spcAft>
              <a:buSzPct val="100000"/>
              <a:buChar char="•"/>
            </a:pPr>
            <a:r>
              <a:rPr lang="en-US" sz="1400" dirty="0">
                <a:solidFill>
                  <a:schemeClr val="tx1"/>
                </a:solidFill>
              </a:rPr>
              <a:t>Areopagus, Mars' hill (vv. 19, 22).</a:t>
            </a:r>
            <a:endParaRPr lang="en-US" sz="1400" dirty="0"/>
          </a:p>
          <a:p>
            <a:pPr marL="203200" indent="-203200">
              <a:spcAft>
                <a:spcPts val="600"/>
              </a:spcAft>
              <a:buSzPct val="100000"/>
              <a:buChar char="•"/>
            </a:pPr>
            <a:r>
              <a:rPr lang="en-US" sz="1400" dirty="0">
                <a:solidFill>
                  <a:schemeClr val="tx1"/>
                </a:solidFill>
              </a:rPr>
              <a:t>The altar TO THE UNKNOWN GOD (v. 23).</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17 — 2nd: Thess, Berea, Athens</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AD 50</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Paul comes to Thessalonica from Philippi through Amphipolis and Apollonia (v. 1).</a:t>
            </a:r>
            <a:endParaRPr lang="en-US" sz="1600" dirty="0"/>
          </a:p>
          <a:p>
            <a:pPr marL="203200" indent="-203200">
              <a:spcAft>
                <a:spcPts val="1000"/>
              </a:spcAft>
              <a:buSzPct val="100000"/>
              <a:buChar char="•"/>
            </a:pPr>
            <a:r>
              <a:rPr lang="en-US" sz="1600" dirty="0">
                <a:solidFill>
                  <a:schemeClr val="tx1"/>
                </a:solidFill>
              </a:rPr>
              <a:t>He reasons there three sabbath days (v. 2).</a:t>
            </a:r>
            <a:endParaRPr lang="en-US" sz="1600" dirty="0"/>
          </a:p>
          <a:p>
            <a:pPr marL="203200" indent="-203200">
              <a:spcAft>
                <a:spcPts val="1000"/>
              </a:spcAft>
              <a:buSzPct val="100000"/>
              <a:buChar char="•"/>
            </a:pPr>
            <a:r>
              <a:rPr lang="en-US" sz="1600" dirty="0">
                <a:solidFill>
                  <a:schemeClr val="tx1"/>
                </a:solidFill>
              </a:rPr>
              <a:t>Berea follows by night, then Athens, where Paul waits for Silas and Timotheus (vv. 10, 15-16).</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About AD 50, derived, for Paul's second journey through Macedonia and Athens: after the Jerusalem Council of AD 49 (working, Acts 15).</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Genesis 26 — Isaac at Gerar, Beersheba</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Famine, so Isaac went to Gerar, to Abimelech king of the Philistines. YHWH: do not go to Egypt, sojourn in this land and I will give this land to you and your seed. Isaac says Rebekah his sister. Abimelech saw Isaac caressing his wife Rebekah. Isaac reaps hundredfold. Quarrel over wells, including "Esek" and "Sitnah". No quarrel over "Rehoboth". Went to Beersheba. God appeared to Isaac, altar built. Abimelech comes, makes covenant. "Shibah." Esau married 2 Hittite women.</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In a famine Isaac went to Abimelech king of the Philistines at Gerar, and the LORD told him not to go down into Egypt, but to sojourn in the land, renewing the oath sworn to Abraham. Isaac said of Rebekah, She is my sister, until Abimelech saw him sporting with her and charged his people not to touch them. Isaac sowed and reaped an hundredfold, and the Philistines envied him and stopped his father's wells. Sent away, he dug wells again: Esek and Sitnah brought strife, but Rehoboth brought room. At Beer-sheba the LORD appeared, and he built an altar. Abimelech came to make a covenant, and that day his servants found water. Esau married two Hittite wives.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FACTUAL SUMMARY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Genesis 26 — Isaac at Gerar, Beersheba</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God renews Abraham’s promise to Isaac; Isaac calls Rebekah his sister at Gerar; he prospers, digs wells amid strife, and makes a covenant with Abimelech at Beersheba.</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In a famine, beside the first in the days of Abraham, Isaac went unto Abimelech king of the Philistines unto Gerar (v. 1).</a:t>
            </a:r>
            <a:endParaRPr lang="en-US" sz="1400" dirty="0"/>
          </a:p>
          <a:p>
            <a:pPr marL="203200" indent="-203200">
              <a:spcAft>
                <a:spcPts val="500"/>
              </a:spcAft>
              <a:buSzPct val="100000"/>
              <a:buChar char="•"/>
            </a:pPr>
            <a:r>
              <a:rPr lang="en-US" sz="1400" dirty="0">
                <a:solidFill>
                  <a:schemeClr val="tx1"/>
                </a:solidFill>
              </a:rPr>
              <a:t>The LORD said, Go not down into Egypt; sojourn in this land, and I will perform the oath which I sware unto Abraham (vv. 2-3).</a:t>
            </a:r>
            <a:endParaRPr lang="en-US" sz="1400" dirty="0"/>
          </a:p>
          <a:p>
            <a:pPr marL="203200" indent="-203200">
              <a:spcAft>
                <a:spcPts val="500"/>
              </a:spcAft>
              <a:buSzPct val="100000"/>
              <a:buChar char="•"/>
            </a:pPr>
            <a:r>
              <a:rPr lang="en-US" sz="1400" dirty="0">
                <a:solidFill>
                  <a:schemeClr val="tx1"/>
                </a:solidFill>
              </a:rPr>
              <a:t>In thy seed shall all the nations of the earth be blessed, because that Abraham obeyed my voice (vv. 4-5).</a:t>
            </a:r>
            <a:endParaRPr lang="en-US" sz="1400" dirty="0"/>
          </a:p>
          <a:p>
            <a:pPr marL="203200" indent="-203200">
              <a:spcAft>
                <a:spcPts val="500"/>
              </a:spcAft>
              <a:buSzPct val="100000"/>
              <a:buChar char="•"/>
            </a:pPr>
            <a:r>
              <a:rPr lang="en-US" sz="1400" dirty="0">
                <a:solidFill>
                  <a:schemeClr val="tx1"/>
                </a:solidFill>
              </a:rPr>
              <a:t>Isaac said of Rebekah, She is my sister, for he feared the men of the place (vv. 6-7).</a:t>
            </a:r>
            <a:endParaRPr lang="en-US" sz="1400" dirty="0"/>
          </a:p>
          <a:p>
            <a:pPr marL="203200" indent="-203200">
              <a:spcAft>
                <a:spcPts val="500"/>
              </a:spcAft>
              <a:buSzPct val="100000"/>
              <a:buChar char="•"/>
            </a:pPr>
            <a:r>
              <a:rPr lang="en-US" sz="1400" dirty="0">
                <a:solidFill>
                  <a:schemeClr val="tx1"/>
                </a:solidFill>
              </a:rPr>
              <a:t>Abimelech saw Isaac sporting with Rebekah and said, Of a surety she is thy wife (vv. 8-9).</a:t>
            </a:r>
            <a:endParaRPr lang="en-US" sz="1400" dirty="0"/>
          </a:p>
          <a:p>
            <a:pPr marL="203200" indent="-203200">
              <a:spcAft>
                <a:spcPts val="500"/>
              </a:spcAft>
              <a:buSzPct val="100000"/>
              <a:buChar char="•"/>
            </a:pPr>
            <a:r>
              <a:rPr lang="en-US" sz="1400" dirty="0">
                <a:solidFill>
                  <a:schemeClr val="tx1"/>
                </a:solidFill>
              </a:rPr>
              <a:t>He charged all his people not to touch this man or his wife (vv. 10-11).</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FACTUAL SUMMARY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Genesis 26 — Isaac at Gerar, Beersheba</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fact-card"/>
          <p:cNvSpPr/>
          <p:nvPr/>
        </p:nvSpPr>
        <p:spPr>
          <a:xfrm>
            <a:off x="548640" y="1508760"/>
            <a:ext cx="11094415" cy="4617720"/>
          </a:xfrm>
          <a:prstGeom prst="roundRect">
            <a:avLst>
              <a:gd name="adj" fmla="val 1980"/>
            </a:avLst>
          </a:prstGeom>
          <a:solidFill>
            <a:schemeClr val="bg2"/>
          </a:solidFill>
          <a:ln/>
        </p:spPr>
      </p:sp>
      <p:sp>
        <p:nvSpPr>
          <p:cNvPr id="6" name="icon-bg-list"/>
          <p:cNvSpPr/>
          <p:nvPr/>
        </p:nvSpPr>
        <p:spPr>
          <a:xfrm>
            <a:off x="822960" y="1737360"/>
            <a:ext cx="438912" cy="438912"/>
          </a:xfrm>
          <a:prstGeom prst="ellipse">
            <a:avLst/>
          </a:prstGeom>
          <a:solidFill>
            <a:schemeClr val="accent1"/>
          </a:solidFill>
          <a:ln/>
        </p:spPr>
      </p:sp>
      <p:pic>
        <p:nvPicPr>
          <p:cNvPr id="7" name="icon-list" descr="list">    </p:cNvPr>
          <p:cNvPicPr>
            <a:picLocks noChangeAspect="1"/>
          </p:cNvPicPr>
          <p:nvPr/>
        </p:nvPicPr>
        <p:blipFill>
          <a:blip r:embed="rId2"/>
          <a:stretch>
            <a:fillRect/>
          </a:stretch>
        </p:blipFill>
        <p:spPr>
          <a:xfrm>
            <a:off x="921715" y="1836115"/>
            <a:ext cx="241402" cy="241402"/>
          </a:xfrm>
          <a:prstGeom prst="rect">
            <a:avLst/>
          </a:prstGeom>
        </p:spPr>
      </p:pic>
      <p:sp>
        <p:nvSpPr>
          <p:cNvPr id="8" name="fact-text"/>
          <p:cNvSpPr txBox="1"/>
          <p:nvPr/>
        </p:nvSpPr>
        <p:spPr>
          <a:xfrm>
            <a:off x="1463040" y="1737360"/>
            <a:ext cx="9905695" cy="425196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Isaac reaped an hundredfold and became very great, and the Philistines envied him (vv. 12-14).</a:t>
            </a:r>
            <a:endParaRPr lang="en-US" sz="1400" dirty="0"/>
          </a:p>
          <a:p>
            <a:pPr marL="203200" indent="-203200">
              <a:spcAft>
                <a:spcPts val="500"/>
              </a:spcAft>
              <a:buSzPct val="100000"/>
              <a:buChar char="•"/>
            </a:pPr>
            <a:r>
              <a:rPr lang="en-US" sz="1400" dirty="0">
                <a:solidFill>
                  <a:schemeClr val="tx1"/>
                </a:solidFill>
              </a:rPr>
              <a:t>The Philistines had stopped Abraham's wells. Abimelech said, Go from us; for thou art much mightier than we (vv. 15-16).</a:t>
            </a:r>
            <a:endParaRPr lang="en-US" sz="1400" dirty="0"/>
          </a:p>
          <a:p>
            <a:pPr marL="203200" indent="-203200">
              <a:spcAft>
                <a:spcPts val="500"/>
              </a:spcAft>
              <a:buSzPct val="100000"/>
              <a:buChar char="•"/>
            </a:pPr>
            <a:r>
              <a:rPr lang="en-US" sz="1400" dirty="0">
                <a:solidFill>
                  <a:schemeClr val="tx1"/>
                </a:solidFill>
              </a:rPr>
              <a:t>Isaac digged again his father's wells in the valley of Gerar and called them by the same names (vv. 17-18).</a:t>
            </a:r>
            <a:endParaRPr lang="en-US" sz="1400" dirty="0"/>
          </a:p>
          <a:p>
            <a:pPr marL="203200" indent="-203200">
              <a:spcAft>
                <a:spcPts val="500"/>
              </a:spcAft>
              <a:buSzPct val="100000"/>
              <a:buChar char="•"/>
            </a:pPr>
            <a:r>
              <a:rPr lang="en-US" sz="1400" dirty="0">
                <a:solidFill>
                  <a:schemeClr val="tx1"/>
                </a:solidFill>
              </a:rPr>
              <a:t>The herdmen of Gerar strove for Esek and for Sitnah, but not for Rehoboth: For now the LORD hath made room for us (vv. 19-22).</a:t>
            </a:r>
            <a:endParaRPr lang="en-US" sz="1400" dirty="0"/>
          </a:p>
          <a:p>
            <a:pPr marL="203200" indent="-203200">
              <a:spcAft>
                <a:spcPts val="500"/>
              </a:spcAft>
              <a:buSzPct val="100000"/>
              <a:buChar char="•"/>
            </a:pPr>
            <a:r>
              <a:rPr lang="en-US" sz="1400" dirty="0">
                <a:solidFill>
                  <a:schemeClr val="tx1"/>
                </a:solidFill>
              </a:rPr>
              <a:t>At Beer-sheba the LORD said, I am the God of Abraham thy father: fear not. Isaac built an altar there (vv. 23-25).</a:t>
            </a:r>
            <a:endParaRPr lang="en-US" sz="1400" dirty="0"/>
          </a:p>
          <a:p>
            <a:pPr marL="203200" indent="-203200">
              <a:spcAft>
                <a:spcPts val="500"/>
              </a:spcAft>
              <a:buSzPct val="100000"/>
              <a:buChar char="•"/>
            </a:pPr>
            <a:r>
              <a:rPr lang="en-US" sz="1400" dirty="0">
                <a:solidFill>
                  <a:schemeClr val="tx1"/>
                </a:solidFill>
              </a:rPr>
              <a:t>Abimelech came with Ahuzzath and Phichol: We saw certainly that the LORD was with thee; let us make a covenant (vv. 26-29).</a:t>
            </a:r>
            <a:endParaRPr lang="en-US" sz="1400" dirty="0"/>
          </a:p>
          <a:p>
            <a:pPr marL="203200" indent="-203200">
              <a:spcAft>
                <a:spcPts val="500"/>
              </a:spcAft>
              <a:buSzPct val="100000"/>
              <a:buChar char="•"/>
            </a:pPr>
            <a:r>
              <a:rPr lang="en-US" sz="1400" dirty="0">
                <a:solidFill>
                  <a:schemeClr val="tx1"/>
                </a:solidFill>
              </a:rPr>
              <a:t>Isaac made them a feast, and they sware one to another and departed in peace (vv. 30-31).</a:t>
            </a:r>
            <a:endParaRPr lang="en-US" sz="1400" dirty="0"/>
          </a:p>
          <a:p>
            <a:pPr marL="203200" indent="-203200">
              <a:spcAft>
                <a:spcPts val="500"/>
              </a:spcAft>
              <a:buSzPct val="100000"/>
              <a:buChar char="•"/>
            </a:pPr>
            <a:r>
              <a:rPr lang="en-US" sz="1400" dirty="0">
                <a:solidFill>
                  <a:schemeClr val="tx1"/>
                </a:solidFill>
              </a:rPr>
              <a:t>That day his servants found water. He called it Shebah; therefore the city is Beer-sheba (vv. 32-33).</a:t>
            </a:r>
            <a:endParaRPr lang="en-US" sz="1400" dirty="0"/>
          </a:p>
          <a:p>
            <a:pPr marL="203200" indent="-203200">
              <a:spcAft>
                <a:spcPts val="500"/>
              </a:spcAft>
              <a:buSzPct val="100000"/>
              <a:buChar char="•"/>
            </a:pPr>
            <a:r>
              <a:rPr lang="en-US" sz="1400" dirty="0">
                <a:solidFill>
                  <a:schemeClr val="tx1"/>
                </a:solidFill>
              </a:rPr>
              <a:t>Esau at 40 married two Hittite women, a grief of mind unto Isaac and Rebekah (vv. 34-35).</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Genesis 26 — Isaac at Gerar, Beersheba</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200"/>
              </a:spcAft>
              <a:buNone/>
            </a:pPr>
            <a:r>
              <a:rPr lang="en-US" sz="1500" b="1" dirty="0">
                <a:solidFill>
                  <a:schemeClr val="accent1"/>
                </a:solidFill>
              </a:rPr>
              <a:t>Gen 12:10-20. </a:t>
            </a:r>
            <a:pPr indent="0" marL="0">
              <a:spcAft>
                <a:spcPts val="1200"/>
              </a:spcAft>
              <a:buNone/>
            </a:pPr>
            <a:r>
              <a:rPr lang="en-US" sz="1500" dirty="0">
                <a:solidFill>
                  <a:schemeClr val="tx1"/>
                </a:solidFill>
              </a:rPr>
              <a:t>Say, I pray thee, thou art my sister, Abraham in Egypt passes off Sarah as his sister, the same deceit as Isaac's in vv. 6-11.</a:t>
            </a:r>
            <a:endParaRPr lang="en-US" sz="1500" dirty="0"/>
          </a:p>
          <a:p>
            <a:pPr indent="0" marL="0">
              <a:spcAft>
                <a:spcPts val="1200"/>
              </a:spcAft>
              <a:buNone/>
            </a:pPr>
            <a:r>
              <a:rPr lang="en-US" sz="1500" b="1" dirty="0">
                <a:solidFill>
                  <a:schemeClr val="accent1"/>
                </a:solidFill>
              </a:rPr>
              <a:t>Gen 20:1-18. </a:t>
            </a:r>
            <a:pPr indent="0" marL="0">
              <a:spcAft>
                <a:spcPts val="1200"/>
              </a:spcAft>
              <a:buNone/>
            </a:pPr>
            <a:r>
              <a:rPr lang="en-US" sz="1500" dirty="0">
                <a:solidFill>
                  <a:schemeClr val="tx1"/>
                </a:solidFill>
              </a:rPr>
              <a:t>And Abraham said of Sarah his wife, She is my sister: and Abimelech king of Gerar sent, and took Sarah, the same deceit at Gerar as vv. 6-11. In ch. 20 God warns Abimelech in a dream; here Abimelech sees Isaac sporting with Rebekah (v. 8).</a:t>
            </a:r>
            <a:endParaRPr lang="en-US" sz="1500" dirty="0"/>
          </a:p>
          <a:p>
            <a:pPr indent="0" marL="0">
              <a:spcAft>
                <a:spcPts val="1200"/>
              </a:spcAft>
              <a:buNone/>
            </a:pPr>
            <a:r>
              <a:rPr lang="en-US" sz="1500" b="1" dirty="0">
                <a:solidFill>
                  <a:schemeClr val="accent1"/>
                </a:solidFill>
              </a:rPr>
              <a:t>Gen 21:22-34. </a:t>
            </a:r>
            <a:pPr indent="0" marL="0">
              <a:spcAft>
                <a:spcPts val="1200"/>
              </a:spcAft>
              <a:buNone/>
            </a:pPr>
            <a:r>
              <a:rPr lang="en-US" sz="1500" dirty="0">
                <a:solidFill>
                  <a:schemeClr val="tx1"/>
                </a:solidFill>
              </a:rPr>
              <a:t>Wherefore he called that place Beer-sheba; because there they sware both of them, Abraham's oath with Abimelech and Phichol at Beer-sheba, told again of Isaac in vv. 26-33.</a:t>
            </a:r>
            <a:endParaRPr lang="en-US" sz="15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200"/>
              </a:spcAft>
              <a:buNone/>
            </a:pPr>
            <a:r>
              <a:rPr lang="en-US" sz="1500" b="1" dirty="0">
                <a:solidFill>
                  <a:schemeClr val="accent3"/>
                </a:solidFill>
              </a:rPr>
              <a:t>None. </a:t>
            </a:r>
            <a:pPr indent="0" marL="0">
              <a:spcAft>
                <a:spcPts val="1200"/>
              </a:spcAft>
              <a:buNone/>
            </a:pPr>
            <a:r>
              <a:rPr lang="en-US" sz="1500" dirty="0">
                <a:solidFill>
                  <a:schemeClr val="tx1"/>
                </a:solidFill>
              </a:rPr>
              <a:t>No later passage quotes the words of this chapter. The promise of vv. 3-4 restates the oath to Abraham and is listed under Related.</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RELATED BIBLE PASSAGES  ·  1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Genesis 26 — Isaac at Gerar, Beersheba</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Later restatement of the oath to the fathers</a:t>
            </a:r>
            <a:endParaRPr lang="en-US" sz="1500" dirty="0"/>
          </a:p>
          <a:p>
            <a:pPr marL="177800" indent="-177800">
              <a:spcAft>
                <a:spcPts val="300"/>
              </a:spcAft>
              <a:buSzPct val="100000"/>
              <a:buChar char="•"/>
            </a:pPr>
            <a:r>
              <a:rPr lang="en-US" sz="1400" b="1" dirty="0">
                <a:solidFill>
                  <a:schemeClr val="accent1"/>
                </a:solidFill>
              </a:rPr>
              <a:t>Gen 28:13-14. </a:t>
            </a:r>
            <a:pPr indent="0" marL="0">
              <a:spcAft>
                <a:spcPts val="300"/>
              </a:spcAft>
              <a:buNone/>
            </a:pPr>
            <a:r>
              <a:rPr lang="en-US" sz="1400" dirty="0">
                <a:solidFill>
                  <a:schemeClr val="tx1"/>
                </a:solidFill>
              </a:rPr>
              <a:t>I am the LORD God of Abraham thy father, and the God of Isaac: the land whereon thou liest, to thee will I give it, and to thy seed, the promise of vv. 3-4 passed on to Jacob.</a:t>
            </a:r>
            <a:endParaRPr lang="en-US" sz="1500" dirty="0"/>
          </a:p>
          <a:p>
            <a:pPr marL="177800" indent="-177800">
              <a:spcAft>
                <a:spcPts val="300"/>
              </a:spcAft>
              <a:buSzPct val="100000"/>
              <a:buChar char="•"/>
            </a:pPr>
            <a:r>
              <a:rPr lang="en-US" sz="1400" b="1" dirty="0">
                <a:solidFill>
                  <a:schemeClr val="accent1"/>
                </a:solidFill>
              </a:rPr>
              <a:t>Ps 105:9-10. </a:t>
            </a:r>
            <a:pPr indent="0" marL="0">
              <a:spcAft>
                <a:spcPts val="300"/>
              </a:spcAft>
              <a:buNone/>
            </a:pPr>
            <a:r>
              <a:rPr lang="en-US" sz="1400" dirty="0">
                <a:solidFill>
                  <a:schemeClr val="tx1"/>
                </a:solidFill>
              </a:rPr>
              <a:t>Which covenant he made with Abraham, and his oath unto Isaac; And confirmed the same unto Jacob for a law, the oath sworn to Isaac in v. 3.</a:t>
            </a:r>
            <a:endParaRPr lang="en-US" sz="1500" dirty="0"/>
          </a:p>
          <a:p>
            <a:pPr marL="177800" indent="-177800">
              <a:spcAft>
                <a:spcPts val="300"/>
              </a:spcAft>
              <a:buSzPct val="100000"/>
              <a:buChar char="•"/>
            </a:pPr>
            <a:r>
              <a:rPr lang="en-US" sz="1400" b="1" dirty="0">
                <a:solidFill>
                  <a:schemeClr val="accent1"/>
                </a:solidFill>
              </a:rPr>
              <a:t>Exod 2:24. </a:t>
            </a:r>
            <a:pPr indent="0" marL="0">
              <a:spcAft>
                <a:spcPts val="300"/>
              </a:spcAft>
              <a:buNone/>
            </a:pPr>
            <a:r>
              <a:rPr lang="en-US" sz="1400" dirty="0">
                <a:solidFill>
                  <a:schemeClr val="tx1"/>
                </a:solidFill>
              </a:rPr>
              <a:t>God remembered his covenant with Abraham, with Isaac, and with Jacob, the covenant of vv. 3-4 recalled in Egypt.</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oath sworn to Abraham and his seed</a:t>
            </a:r>
            <a:endParaRPr lang="en-US" sz="1500" dirty="0"/>
          </a:p>
          <a:p>
            <a:pPr marL="177800" indent="-177800">
              <a:spcAft>
                <a:spcPts val="300"/>
              </a:spcAft>
              <a:buSzPct val="100000"/>
              <a:buChar char="•"/>
            </a:pPr>
            <a:r>
              <a:rPr lang="en-US" sz="1400" b="1" dirty="0">
                <a:solidFill>
                  <a:schemeClr val="accent1"/>
                </a:solidFill>
              </a:rPr>
              <a:t>Gen 22:16-18. </a:t>
            </a:r>
            <a:pPr indent="0" marL="0">
              <a:spcAft>
                <a:spcPts val="300"/>
              </a:spcAft>
              <a:buNone/>
            </a:pPr>
            <a:r>
              <a:rPr lang="en-US" sz="1400" dirty="0">
                <a:solidFill>
                  <a:schemeClr val="tx1"/>
                </a:solidFill>
              </a:rPr>
              <a:t>And in thy seed shall all the nations of the earth be blessed; because thou hast obeyed my voice, the oath behind vv. 3-5.</a:t>
            </a:r>
            <a:endParaRPr lang="en-US" sz="1500" dirty="0"/>
          </a:p>
          <a:p>
            <a:pPr marL="177800" indent="-177800">
              <a:spcAft>
                <a:spcPts val="300"/>
              </a:spcAft>
              <a:buSzPct val="100000"/>
              <a:buChar char="•"/>
            </a:pPr>
            <a:r>
              <a:rPr lang="en-US" sz="1400" b="1" dirty="0">
                <a:solidFill>
                  <a:schemeClr val="accent1"/>
                </a:solidFill>
              </a:rPr>
              <a:t>Gal 3:16. </a:t>
            </a:r>
            <a:pPr indent="0" marL="0">
              <a:spcAft>
                <a:spcPts val="300"/>
              </a:spcAft>
              <a:buNone/>
            </a:pPr>
            <a:r>
              <a:rPr lang="en-US" sz="1400" dirty="0">
                <a:solidFill>
                  <a:schemeClr val="tx1"/>
                </a:solidFill>
              </a:rPr>
              <a:t>Now to Abraham and his seed were the promises made, Paul reads the seed of v. 4 as Christ.</a:t>
            </a:r>
            <a:endParaRPr lang="en-US" sz="1500" dirty="0"/>
          </a:p>
          <a:p>
            <a:pPr marL="177800" indent="-177800">
              <a:spcAft>
                <a:spcPts val="300"/>
              </a:spcAft>
              <a:buSzPct val="100000"/>
              <a:buChar char="•"/>
            </a:pPr>
            <a:r>
              <a:rPr lang="en-US" sz="1400" b="1" dirty="0">
                <a:solidFill>
                  <a:schemeClr val="accent1"/>
                </a:solidFill>
              </a:rPr>
              <a:t>Acts 3:25. </a:t>
            </a:r>
            <a:pPr indent="0" marL="0">
              <a:spcAft>
                <a:spcPts val="300"/>
              </a:spcAft>
              <a:buNone/>
            </a:pPr>
            <a:r>
              <a:rPr lang="en-US" sz="1400" dirty="0">
                <a:solidFill>
                  <a:schemeClr val="tx1"/>
                </a:solidFill>
              </a:rPr>
              <a:t>And in thy seed shall all the kindreds of the earth be blessed, Peter applies the promise of v. 4 to his hearers.</a:t>
            </a:r>
            <a:endParaRPr lang="en-US" sz="1500" dirty="0"/>
          </a:p>
          <a:p>
            <a:pPr marL="177800" indent="-177800">
              <a:spcAft>
                <a:spcPts val="300"/>
              </a:spcAft>
              <a:buSzPct val="100000"/>
              <a:buChar char="•"/>
            </a:pPr>
            <a:r>
              <a:rPr lang="en-US" sz="1400" b="1" dirty="0">
                <a:solidFill>
                  <a:schemeClr val="accent1"/>
                </a:solidFill>
              </a:rPr>
              <a:t>Heb 11:9. </a:t>
            </a:r>
            <a:pPr indent="0" marL="0">
              <a:spcAft>
                <a:spcPts val="300"/>
              </a:spcAft>
              <a:buNone/>
            </a:pPr>
            <a:r>
              <a:rPr lang="en-US" sz="1400" dirty="0">
                <a:solidFill>
                  <a:schemeClr val="tx1"/>
                </a:solidFill>
              </a:rPr>
              <a:t>By faith he sojourned in the land of promise, as in a strange country, dwelling in tabernacles with Isaac and Jacob, Isaac the sojourner of v. 3.</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RELATED BIBLE PASSAGES  ·  2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Genesis 26 — Isaac at Gerar, Beersheba</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Because Abraham obeyed my voice</a:t>
            </a:r>
            <a:endParaRPr lang="en-US" sz="1500" dirty="0"/>
          </a:p>
          <a:p>
            <a:pPr marL="177800" indent="-177800">
              <a:spcAft>
                <a:spcPts val="300"/>
              </a:spcAft>
              <a:buSzPct val="100000"/>
              <a:buChar char="•"/>
            </a:pPr>
            <a:r>
              <a:rPr lang="en-US" sz="1400" b="1" dirty="0">
                <a:solidFill>
                  <a:schemeClr val="accent1"/>
                </a:solidFill>
              </a:rPr>
              <a:t>Gen 18:19. </a:t>
            </a:r>
            <a:pPr indent="0" marL="0">
              <a:spcAft>
                <a:spcPts val="300"/>
              </a:spcAft>
              <a:buNone/>
            </a:pPr>
            <a:r>
              <a:rPr lang="en-US" sz="1400" dirty="0">
                <a:solidFill>
                  <a:schemeClr val="tx1"/>
                </a:solidFill>
              </a:rPr>
              <a:t>For I know him, that he will command his children and his household after him, and they shall keep the way of the LORD, the obedience named in v. 5.</a:t>
            </a:r>
            <a:endParaRPr lang="en-US" sz="1500" dirty="0"/>
          </a:p>
          <a:p>
            <a:pPr marL="177800" indent="-177800">
              <a:spcAft>
                <a:spcPts val="300"/>
              </a:spcAft>
              <a:buSzPct val="100000"/>
              <a:buChar char="•"/>
            </a:pPr>
            <a:r>
              <a:rPr lang="en-US" sz="1400" b="1" dirty="0">
                <a:solidFill>
                  <a:schemeClr val="accent1"/>
                </a:solidFill>
              </a:rPr>
              <a:t>Jas 2:21-22. </a:t>
            </a:r>
            <a:pPr indent="0" marL="0">
              <a:spcAft>
                <a:spcPts val="300"/>
              </a:spcAft>
              <a:buNone/>
            </a:pPr>
            <a:r>
              <a:rPr lang="en-US" sz="1400" dirty="0">
                <a:solidFill>
                  <a:schemeClr val="tx1"/>
                </a:solidFill>
              </a:rPr>
              <a:t>Seest thou how faith wrought with his works, and by works was faith made perfect?, faith shown in works, as v. 5 describes.</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Fear for a wife's sake</a:t>
            </a:r>
            <a:endParaRPr lang="en-US" sz="1500" dirty="0"/>
          </a:p>
          <a:p>
            <a:pPr marL="177800" indent="-177800">
              <a:spcAft>
                <a:spcPts val="300"/>
              </a:spcAft>
              <a:buSzPct val="100000"/>
              <a:buChar char="•"/>
            </a:pPr>
            <a:r>
              <a:rPr lang="en-US" sz="1400" b="1" dirty="0">
                <a:solidFill>
                  <a:schemeClr val="accent1"/>
                </a:solidFill>
              </a:rPr>
              <a:t>Prov 29:25. </a:t>
            </a:r>
            <a:pPr indent="0" marL="0">
              <a:spcAft>
                <a:spcPts val="300"/>
              </a:spcAft>
              <a:buNone/>
            </a:pPr>
            <a:r>
              <a:rPr lang="en-US" sz="1400" dirty="0">
                <a:solidFill>
                  <a:schemeClr val="tx1"/>
                </a:solidFill>
              </a:rPr>
              <a:t>The fear of man bringeth a snare, the fear of v. 7.</a:t>
            </a:r>
            <a:endParaRPr lang="en-US" sz="1500" dirty="0"/>
          </a:p>
          <a:p>
            <a:pPr marL="177800" indent="-177800">
              <a:spcAft>
                <a:spcPts val="300"/>
              </a:spcAft>
              <a:buSzPct val="100000"/>
              <a:buChar char="•"/>
            </a:pPr>
            <a:r>
              <a:rPr lang="en-US" sz="1400" b="1" dirty="0">
                <a:solidFill>
                  <a:schemeClr val="accent1"/>
                </a:solidFill>
              </a:rPr>
              <a:t>1 Pet 3:6. </a:t>
            </a:r>
            <a:pPr indent="0" marL="0">
              <a:spcAft>
                <a:spcPts val="300"/>
              </a:spcAft>
              <a:buNone/>
            </a:pPr>
            <a:r>
              <a:rPr lang="en-US" sz="1400" dirty="0">
                <a:solidFill>
                  <a:schemeClr val="tx1"/>
                </a:solidFill>
              </a:rPr>
              <a:t>Even as Sara obeyed Abraham, calling him lord, the household of faith whose men still failed as in vv. 7-9.</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Strife over the wells</a:t>
            </a:r>
            <a:endParaRPr lang="en-US" sz="1500" dirty="0"/>
          </a:p>
          <a:p>
            <a:pPr marL="177800" indent="-177800">
              <a:spcAft>
                <a:spcPts val="300"/>
              </a:spcAft>
              <a:buSzPct val="100000"/>
              <a:buChar char="•"/>
            </a:pPr>
            <a:r>
              <a:rPr lang="en-US" sz="1400" b="1" dirty="0">
                <a:solidFill>
                  <a:schemeClr val="accent1"/>
                </a:solidFill>
              </a:rPr>
              <a:t>Gen 13:8. </a:t>
            </a:r>
            <a:pPr indent="0" marL="0">
              <a:spcAft>
                <a:spcPts val="300"/>
              </a:spcAft>
              <a:buNone/>
            </a:pPr>
            <a:r>
              <a:rPr lang="en-US" sz="1400" dirty="0">
                <a:solidFill>
                  <a:schemeClr val="tx1"/>
                </a:solidFill>
              </a:rPr>
              <a:t>Let there be no strife, I pray thee, between me and thee, and between my herdmen and thy herdmen, Abraham yielding ground as Isaac does in vv. 17-22.</a:t>
            </a:r>
            <a:endParaRPr lang="en-US" sz="1500" dirty="0"/>
          </a:p>
          <a:p>
            <a:pPr marL="177800" indent="-177800">
              <a:spcAft>
                <a:spcPts val="300"/>
              </a:spcAft>
              <a:buSzPct val="100000"/>
              <a:buChar char="•"/>
            </a:pPr>
            <a:r>
              <a:rPr lang="en-US" sz="1400" b="1" dirty="0">
                <a:solidFill>
                  <a:schemeClr val="accent1"/>
                </a:solidFill>
              </a:rPr>
              <a:t>Rom 12:18. </a:t>
            </a:r>
            <a:pPr indent="0" marL="0">
              <a:spcAft>
                <a:spcPts val="300"/>
              </a:spcAft>
              <a:buNone/>
            </a:pPr>
            <a:r>
              <a:rPr lang="en-US" sz="1400" dirty="0">
                <a:solidFill>
                  <a:schemeClr val="tx1"/>
                </a:solidFill>
              </a:rPr>
              <a:t>If it be possible, as much as lieth in you, live peaceably with all men, Isaac's moving on in v. 22, as an application.</a:t>
            </a:r>
            <a:endParaRPr lang="en-US" sz="1500" dirty="0"/>
          </a:p>
          <a:p>
            <a:pPr marL="177800" indent="-177800">
              <a:spcAft>
                <a:spcPts val="300"/>
              </a:spcAft>
              <a:buSzPct val="100000"/>
              <a:buChar char="•"/>
            </a:pPr>
            <a:r>
              <a:rPr lang="en-US" sz="1400" b="1" dirty="0">
                <a:solidFill>
                  <a:schemeClr val="accent1"/>
                </a:solidFill>
              </a:rPr>
              <a:t>Matt 5:5. </a:t>
            </a:r>
            <a:pPr indent="0" marL="0">
              <a:spcAft>
                <a:spcPts val="300"/>
              </a:spcAft>
              <a:buNone/>
            </a:pPr>
            <a:r>
              <a:rPr lang="en-US" sz="1400" dirty="0">
                <a:solidFill>
                  <a:schemeClr val="tx1"/>
                </a:solidFill>
              </a:rPr>
              <a:t>Blessed are the meek: for they shall inherit the earth, the meek man who found room in v. 22 (an application).</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RELATED BIBLE PASSAGES  ·  3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Genesis 26 — Isaac at Gerar, Beersheba</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Fear not, for I am with thee</a:t>
            </a:r>
            <a:endParaRPr lang="en-US" sz="1500" dirty="0"/>
          </a:p>
          <a:p>
            <a:pPr marL="177800" indent="-177800">
              <a:spcAft>
                <a:spcPts val="300"/>
              </a:spcAft>
              <a:buSzPct val="100000"/>
              <a:buChar char="•"/>
            </a:pPr>
            <a:r>
              <a:rPr lang="en-US" sz="1400" b="1" dirty="0">
                <a:solidFill>
                  <a:schemeClr val="accent1"/>
                </a:solidFill>
              </a:rPr>
              <a:t>Gen 15:1. </a:t>
            </a:r>
            <a:pPr indent="0" marL="0">
              <a:spcAft>
                <a:spcPts val="300"/>
              </a:spcAft>
              <a:buNone/>
            </a:pPr>
            <a:r>
              <a:rPr lang="en-US" sz="1400" dirty="0">
                <a:solidFill>
                  <a:schemeClr val="tx1"/>
                </a:solidFill>
              </a:rPr>
              <a:t>Fear not, Abram: I am thy shield, and thy exceeding great reward, the same words to Abraham as v. 24.</a:t>
            </a:r>
            <a:endParaRPr lang="en-US" sz="1500" dirty="0"/>
          </a:p>
          <a:p>
            <a:pPr marL="177800" indent="-177800">
              <a:spcAft>
                <a:spcPts val="300"/>
              </a:spcAft>
              <a:buSzPct val="100000"/>
              <a:buChar char="•"/>
            </a:pPr>
            <a:r>
              <a:rPr lang="en-US" sz="1400" b="1" dirty="0">
                <a:solidFill>
                  <a:schemeClr val="accent1"/>
                </a:solidFill>
              </a:rPr>
              <a:t>Isa 41:10. </a:t>
            </a:r>
            <a:pPr indent="0" marL="0">
              <a:spcAft>
                <a:spcPts val="300"/>
              </a:spcAft>
              <a:buNone/>
            </a:pPr>
            <a:r>
              <a:rPr lang="en-US" sz="1400" dirty="0">
                <a:solidFill>
                  <a:schemeClr val="tx1"/>
                </a:solidFill>
              </a:rPr>
              <a:t>Fear thou not; for I am with thee, the same assurance as v. 24.</a:t>
            </a:r>
            <a:endParaRPr lang="en-US" sz="1500" dirty="0"/>
          </a:p>
          <a:p>
            <a:pPr marL="177800" indent="-177800">
              <a:spcAft>
                <a:spcPts val="300"/>
              </a:spcAft>
              <a:buSzPct val="100000"/>
              <a:buChar char="•"/>
            </a:pPr>
            <a:r>
              <a:rPr lang="en-US" sz="1400" b="1" dirty="0">
                <a:solidFill>
                  <a:schemeClr val="accent1"/>
                </a:solidFill>
              </a:rPr>
              <a:t>Prov 16:7. </a:t>
            </a:r>
            <a:pPr indent="0" marL="0">
              <a:spcAft>
                <a:spcPts val="300"/>
              </a:spcAft>
              <a:buNone/>
            </a:pPr>
            <a:r>
              <a:rPr lang="en-US" sz="1400" dirty="0">
                <a:solidFill>
                  <a:schemeClr val="tx1"/>
                </a:solidFill>
              </a:rPr>
              <a:t>When a man's ways please the LORD, he maketh even his enemies to be at peace with him, Abimelech seeking peace in vv. 26-29.</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Esau's Hittite wives</a:t>
            </a:r>
            <a:endParaRPr lang="en-US" sz="1500" dirty="0"/>
          </a:p>
          <a:p>
            <a:pPr marL="177800" indent="-177800">
              <a:spcAft>
                <a:spcPts val="300"/>
              </a:spcAft>
              <a:buSzPct val="100000"/>
              <a:buChar char="•"/>
            </a:pPr>
            <a:r>
              <a:rPr lang="en-US" sz="1400" b="1" dirty="0">
                <a:solidFill>
                  <a:schemeClr val="accent1"/>
                </a:solidFill>
              </a:rPr>
              <a:t>Gen 27:46. </a:t>
            </a:r>
            <a:pPr indent="0" marL="0">
              <a:spcAft>
                <a:spcPts val="300"/>
              </a:spcAft>
              <a:buNone/>
            </a:pPr>
            <a:r>
              <a:rPr lang="en-US" sz="1400" dirty="0">
                <a:solidFill>
                  <a:schemeClr val="tx1"/>
                </a:solidFill>
              </a:rPr>
              <a:t>I am weary of my life because of the daughters of Heth, Rebekah's grief of vv. 34-35.</a:t>
            </a:r>
            <a:endParaRPr lang="en-US" sz="1500" dirty="0"/>
          </a:p>
          <a:p>
            <a:pPr marL="177800" indent="-177800">
              <a:spcAft>
                <a:spcPts val="300"/>
              </a:spcAft>
              <a:buSzPct val="100000"/>
              <a:buChar char="•"/>
            </a:pPr>
            <a:r>
              <a:rPr lang="en-US" sz="1400" b="1" dirty="0">
                <a:solidFill>
                  <a:schemeClr val="accent1"/>
                </a:solidFill>
              </a:rPr>
              <a:t>Gen 28:8-9. </a:t>
            </a:r>
            <a:pPr indent="0" marL="0">
              <a:spcAft>
                <a:spcPts val="300"/>
              </a:spcAft>
              <a:buNone/>
            </a:pPr>
            <a:r>
              <a:rPr lang="en-US" sz="1400" dirty="0">
                <a:solidFill>
                  <a:schemeClr val="tx1"/>
                </a:solidFill>
              </a:rPr>
              <a:t>And Esau seeing that the daughters of Canaan pleased not Isaac his father, the wives of v. 34 again.</a:t>
            </a:r>
            <a:endParaRPr lang="en-US" sz="1500" dirty="0"/>
          </a:p>
          <a:p>
            <a:pPr marL="177800" indent="-177800">
              <a:spcAft>
                <a:spcPts val="300"/>
              </a:spcAft>
              <a:buSzPct val="100000"/>
              <a:buChar char="•"/>
            </a:pPr>
            <a:r>
              <a:rPr lang="en-US" sz="1400" b="1" dirty="0">
                <a:solidFill>
                  <a:schemeClr val="accent1"/>
                </a:solidFill>
              </a:rPr>
              <a:t>Heb 12:16. </a:t>
            </a:r>
            <a:pPr indent="0" marL="0">
              <a:spcAft>
                <a:spcPts val="300"/>
              </a:spcAft>
              <a:buNone/>
            </a:pPr>
            <a:r>
              <a:rPr lang="en-US" sz="1400" dirty="0">
                <a:solidFill>
                  <a:schemeClr val="tx1"/>
                </a:solidFill>
              </a:rPr>
              <a:t>Lest there be any fornicator, or profane person, as Esau, the profane man of vv. 34-35.</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Possible Backgrounds</a:t>
            </a:r>
            <a:endParaRPr lang="en-US" sz="1500" dirty="0"/>
          </a:p>
          <a:p>
            <a:pPr marL="177800" indent="-177800">
              <a:spcAft>
                <a:spcPts val="300"/>
              </a:spcAft>
              <a:buSzPct val="100000"/>
              <a:buChar char="•"/>
            </a:pPr>
            <a:r>
              <a:rPr lang="en-US" sz="1400" b="1" dirty="0">
                <a:solidFill>
                  <a:schemeClr val="accent1"/>
                </a:solidFill>
              </a:rPr>
              <a:t>Gen 25:26. </a:t>
            </a:r>
            <a:pPr indent="0" marL="0">
              <a:spcAft>
                <a:spcPts val="300"/>
              </a:spcAft>
              <a:buNone/>
            </a:pPr>
            <a:r>
              <a:rPr lang="en-US" sz="1400" dirty="0">
                <a:solidFill>
                  <a:schemeClr val="tx1"/>
                </a:solidFill>
              </a:rPr>
              <a:t>And Isaac was threescore years old when she bare them, Isaac's age when the twins were born; Esau's forty years in v. 34 make Isaac a hundred.</a:t>
            </a:r>
            <a:endParaRPr lang="en-US" sz="1500" dirty="0"/>
          </a:p>
          <a:p>
            <a:pPr marL="177800" indent="-177800">
              <a:spcAft>
                <a:spcPts val="300"/>
              </a:spcAft>
              <a:buSzPct val="100000"/>
              <a:buChar char="•"/>
            </a:pPr>
            <a:r>
              <a:rPr lang="en-US" sz="1400" b="1" dirty="0">
                <a:solidFill>
                  <a:schemeClr val="accent1"/>
                </a:solidFill>
              </a:rPr>
              <a:t>Gen 25:11. </a:t>
            </a:r>
            <a:pPr indent="0" marL="0">
              <a:spcAft>
                <a:spcPts val="300"/>
              </a:spcAft>
              <a:buNone/>
            </a:pPr>
            <a:r>
              <a:rPr lang="en-US" sz="1400" dirty="0">
                <a:solidFill>
                  <a:schemeClr val="tx1"/>
                </a:solidFill>
              </a:rPr>
              <a:t>And Isaac dwelt by the well Lahai-roi, where Isaac lived before the famine of v. 1.</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Genesis 26 — Isaac at Gerar, Beersheba</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5. </a:t>
            </a:r>
            <a:pPr indent="0" marL="0">
              <a:spcAft>
                <a:spcPts val="800"/>
              </a:spcAft>
              <a:buNone/>
            </a:pPr>
            <a:r>
              <a:rPr lang="en-US" sz="1600" dirty="0">
                <a:solidFill>
                  <a:schemeClr val="tx1"/>
                </a:solidFill>
              </a:rPr>
              <a:t>My charge, my commandments, my statutes, and my laws are four words later used for the law of Moses. Here they describe Abraham's obedience before that law was given.</a:t>
            </a:r>
            <a:endParaRPr lang="en-US" sz="1600" dirty="0"/>
          </a:p>
          <a:p>
            <a:pPr indent="0" marL="0">
              <a:spcAft>
                <a:spcPts val="800"/>
              </a:spcAft>
              <a:buNone/>
            </a:pPr>
            <a:r>
              <a:rPr lang="en-US" sz="1600" b="1" dirty="0">
                <a:solidFill>
                  <a:schemeClr val="accent1"/>
                </a:solidFill>
              </a:rPr>
              <a:t>v. 8. </a:t>
            </a:r>
            <a:pPr indent="0" marL="0">
              <a:spcAft>
                <a:spcPts val="800"/>
              </a:spcAft>
              <a:buNone/>
            </a:pPr>
            <a:r>
              <a:rPr lang="en-US" sz="1600" dirty="0">
                <a:solidFill>
                  <a:schemeClr val="tx1"/>
                </a:solidFill>
              </a:rPr>
              <a:t>Sporting is "metsacheq," caressing or laughing with, a play on the name Isaac, "Yitschaq," he laughs. The ESV reads laughing with, and the NIV caressing.</a:t>
            </a:r>
            <a:endParaRPr lang="en-US" sz="1600" dirty="0"/>
          </a:p>
          <a:p>
            <a:pPr indent="0" marL="0">
              <a:spcAft>
                <a:spcPts val="800"/>
              </a:spcAft>
              <a:buNone/>
            </a:pPr>
            <a:r>
              <a:rPr lang="en-US" sz="1600" b="1" dirty="0">
                <a:solidFill>
                  <a:schemeClr val="accent1"/>
                </a:solidFill>
              </a:rPr>
              <a:t>v. 20. </a:t>
            </a:r>
            <a:pPr indent="0" marL="0">
              <a:spcAft>
                <a:spcPts val="800"/>
              </a:spcAft>
              <a:buNone/>
            </a:pPr>
            <a:r>
              <a:rPr lang="en-US" sz="1600" dirty="0">
                <a:solidFill>
                  <a:schemeClr val="tx1"/>
                </a:solidFill>
              </a:rPr>
              <a:t>Esek means contention or quarrel, for they strove with him.</a:t>
            </a:r>
            <a:endParaRPr lang="en-US" sz="1600" dirty="0"/>
          </a:p>
          <a:p>
            <a:pPr indent="0" marL="0">
              <a:spcAft>
                <a:spcPts val="800"/>
              </a:spcAft>
              <a:buNone/>
            </a:pPr>
            <a:r>
              <a:rPr lang="en-US" sz="1600" b="1" dirty="0">
                <a:solidFill>
                  <a:schemeClr val="accent1"/>
                </a:solidFill>
              </a:rPr>
              <a:t>v. 21. </a:t>
            </a:r>
            <a:pPr indent="0" marL="0">
              <a:spcAft>
                <a:spcPts val="800"/>
              </a:spcAft>
              <a:buNone/>
            </a:pPr>
            <a:r>
              <a:rPr lang="en-US" sz="1600" dirty="0">
                <a:solidFill>
                  <a:schemeClr val="tx1"/>
                </a:solidFill>
              </a:rPr>
              <a:t>Sitnah means enmity or accusation, from the same root as satan.</a:t>
            </a:r>
            <a:endParaRPr lang="en-US" sz="1600" dirty="0"/>
          </a:p>
          <a:p>
            <a:pPr indent="0" marL="0">
              <a:spcAft>
                <a:spcPts val="800"/>
              </a:spcAft>
              <a:buNone/>
            </a:pPr>
            <a:r>
              <a:rPr lang="en-US" sz="1600" b="1" dirty="0">
                <a:solidFill>
                  <a:schemeClr val="accent1"/>
                </a:solidFill>
              </a:rPr>
              <a:t>v. 22. </a:t>
            </a:r>
            <a:pPr indent="0" marL="0">
              <a:spcAft>
                <a:spcPts val="800"/>
              </a:spcAft>
              <a:buNone/>
            </a:pPr>
            <a:r>
              <a:rPr lang="en-US" sz="1600" dirty="0">
                <a:solidFill>
                  <a:schemeClr val="tx1"/>
                </a:solidFill>
              </a:rPr>
              <a:t>Rehoboth means broad places or room.</a:t>
            </a:r>
            <a:endParaRPr lang="en-US" sz="1600" dirty="0"/>
          </a:p>
          <a:p>
            <a:pPr indent="0" marL="0">
              <a:spcAft>
                <a:spcPts val="800"/>
              </a:spcAft>
              <a:buNone/>
            </a:pPr>
            <a:r>
              <a:rPr lang="en-US" sz="1600" b="1" dirty="0">
                <a:solidFill>
                  <a:schemeClr val="accent1"/>
                </a:solidFill>
              </a:rPr>
              <a:t>v. 33. </a:t>
            </a:r>
            <a:pPr indent="0" marL="0">
              <a:spcAft>
                <a:spcPts val="800"/>
              </a:spcAft>
              <a:buNone/>
            </a:pPr>
            <a:r>
              <a:rPr lang="en-US" sz="1600" dirty="0">
                <a:solidFill>
                  <a:schemeClr val="tx1"/>
                </a:solidFill>
              </a:rPr>
              <a:t>Shebah means oath or seven, so Beer-sheba is the well of the oath, recalling Gen 21:31.</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THE MAIN PEOPLE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Genesis 26 — Isaac at Gerar, Beersheba</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Isaac, who sojourned at Gerar and dug the wells (vv. 1, 6, 12, 17-18).</a:t>
            </a:r>
            <a:endParaRPr lang="en-US" sz="1500" dirty="0"/>
          </a:p>
          <a:p>
            <a:pPr marL="203200" indent="-203200">
              <a:spcAft>
                <a:spcPts val="600"/>
              </a:spcAft>
              <a:buSzPct val="100000"/>
              <a:buChar char="•"/>
            </a:pPr>
            <a:r>
              <a:rPr lang="en-US" sz="1500" dirty="0">
                <a:solidFill>
                  <a:schemeClr val="tx1"/>
                </a:solidFill>
              </a:rPr>
              <a:t>The LORD, who appeared to Isaac twice (vv. 2, 24).</a:t>
            </a:r>
            <a:endParaRPr lang="en-US" sz="1500" dirty="0"/>
          </a:p>
          <a:p>
            <a:pPr marL="203200" indent="-203200">
              <a:spcAft>
                <a:spcPts val="600"/>
              </a:spcAft>
              <a:buSzPct val="100000"/>
              <a:buChar char="•"/>
            </a:pPr>
            <a:r>
              <a:rPr lang="en-US" sz="1500" dirty="0">
                <a:solidFill>
                  <a:schemeClr val="tx1"/>
                </a:solidFill>
              </a:rPr>
              <a:t>Abraham his father, whose oath and wells are recalled (vv. 1, 3, 5, 15, 18, 24).</a:t>
            </a:r>
            <a:endParaRPr lang="en-US" sz="1500" dirty="0"/>
          </a:p>
          <a:p>
            <a:pPr marL="203200" indent="-203200">
              <a:spcAft>
                <a:spcPts val="600"/>
              </a:spcAft>
              <a:buSzPct val="100000"/>
              <a:buChar char="•"/>
            </a:pPr>
            <a:r>
              <a:rPr lang="en-US" sz="1500" dirty="0">
                <a:solidFill>
                  <a:schemeClr val="tx1"/>
                </a:solidFill>
              </a:rPr>
              <a:t>Abimelech king of the Philistines (vv. 1, 8-11, 16, 26).</a:t>
            </a:r>
            <a:endParaRPr lang="en-US" sz="1500" dirty="0"/>
          </a:p>
          <a:p>
            <a:pPr marL="203200" indent="-203200">
              <a:spcAft>
                <a:spcPts val="600"/>
              </a:spcAft>
              <a:buSzPct val="100000"/>
              <a:buChar char="•"/>
            </a:pPr>
            <a:r>
              <a:rPr lang="en-US" sz="1500" dirty="0">
                <a:solidFill>
                  <a:schemeClr val="tx1"/>
                </a:solidFill>
              </a:rPr>
              <a:t>Rebekah, Isaac's wife, who was fair to look upon (vv. 7-9, 35).</a:t>
            </a:r>
            <a:endParaRPr lang="en-US" sz="1500" dirty="0"/>
          </a:p>
          <a:p>
            <a:pPr marL="203200" indent="-203200">
              <a:spcAft>
                <a:spcPts val="600"/>
              </a:spcAft>
              <a:buSzPct val="100000"/>
              <a:buChar char="•"/>
            </a:pPr>
            <a:r>
              <a:rPr lang="en-US" sz="1500" dirty="0">
                <a:solidFill>
                  <a:schemeClr val="tx1"/>
                </a:solidFill>
              </a:rPr>
              <a:t>The men of the place and the Philistines who envied him (vv. 7, 14-15).</a:t>
            </a:r>
            <a:endParaRPr lang="en-US" sz="1500" dirty="0"/>
          </a:p>
          <a:p>
            <a:pPr marL="203200" indent="-203200">
              <a:spcAft>
                <a:spcPts val="600"/>
              </a:spcAft>
              <a:buSzPct val="100000"/>
              <a:buChar char="•"/>
            </a:pPr>
            <a:r>
              <a:rPr lang="en-US" sz="1500" dirty="0">
                <a:solidFill>
                  <a:schemeClr val="tx1"/>
                </a:solidFill>
              </a:rPr>
              <a:t>The herdmen of Gerar who strove for the wells (v. 20).</a:t>
            </a:r>
            <a:endParaRPr lang="en-US" sz="1500" dirty="0"/>
          </a:p>
          <a:p>
            <a:pPr marL="203200" indent="-203200">
              <a:spcAft>
                <a:spcPts val="600"/>
              </a:spcAft>
              <a:buSzPct val="100000"/>
              <a:buChar char="•"/>
            </a:pPr>
            <a:r>
              <a:rPr lang="en-US" sz="1500" dirty="0">
                <a:solidFill>
                  <a:schemeClr val="tx1"/>
                </a:solidFill>
              </a:rPr>
              <a:t>Isaac's servants, who found water (vv. 19, 25, 32).</a:t>
            </a:r>
            <a:endParaRPr lang="en-US" sz="1500" dirty="0"/>
          </a:p>
          <a:p>
            <a:pPr marL="203200" indent="-203200">
              <a:spcAft>
                <a:spcPts val="600"/>
              </a:spcAft>
              <a:buSzPct val="100000"/>
              <a:buChar char="•"/>
            </a:pPr>
            <a:r>
              <a:rPr lang="en-US" sz="1500" dirty="0">
                <a:solidFill>
                  <a:schemeClr val="tx1"/>
                </a:solidFill>
              </a:rPr>
              <a:t>Ahuzzath, one of Abimelech's friends, and Phichol the chief captain of his army (v. 26).</a:t>
            </a:r>
            <a:endParaRPr lang="en-US" sz="1500" dirty="0"/>
          </a:p>
          <a:p>
            <a:pPr marL="203200" indent="-203200">
              <a:spcAft>
                <a:spcPts val="600"/>
              </a:spcAft>
              <a:buSzPct val="100000"/>
              <a:buChar char="•"/>
            </a:pPr>
            <a:r>
              <a:rPr lang="en-US" sz="1500" dirty="0">
                <a:solidFill>
                  <a:schemeClr val="tx1"/>
                </a:solidFill>
              </a:rPr>
              <a:t>Esau, at 40 years old (v. 34).</a:t>
            </a:r>
            <a:endParaRPr lang="en-US" sz="1500" dirty="0"/>
          </a:p>
          <a:p>
            <a:pPr marL="203200" indent="-203200">
              <a:spcAft>
                <a:spcPts val="600"/>
              </a:spcAft>
              <a:buSzPct val="100000"/>
              <a:buChar char="•"/>
            </a:pPr>
            <a:r>
              <a:rPr lang="en-US" sz="1500" dirty="0">
                <a:solidFill>
                  <a:schemeClr val="tx1"/>
                </a:solidFill>
              </a:rPr>
              <a:t>Judith the daughter of Beeri and Bashemath the daughter of Elon, the Hittites (v. 34).</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WHERE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Genesis 26 — Isaac at Gerar, Beersheba</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pin"/>
          <p:cNvSpPr/>
          <p:nvPr/>
        </p:nvSpPr>
        <p:spPr>
          <a:xfrm>
            <a:off x="822960" y="1737360"/>
            <a:ext cx="438912" cy="438912"/>
          </a:xfrm>
          <a:prstGeom prst="ellipse">
            <a:avLst/>
          </a:prstGeom>
          <a:solidFill>
            <a:schemeClr val="accent1"/>
          </a:solidFill>
          <a:ln/>
        </p:spPr>
      </p:sp>
      <p:pic>
        <p:nvPicPr>
          <p:cNvPr id="7" name="icon-pin" descr="pin">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Gerar, the city of Abimelech king of the Philistines (vv. 1, 6, 26).</a:t>
            </a:r>
            <a:endParaRPr lang="en-US" sz="1500" dirty="0"/>
          </a:p>
          <a:p>
            <a:pPr marL="203200" indent="-203200">
              <a:spcAft>
                <a:spcPts val="600"/>
              </a:spcAft>
              <a:buSzPct val="100000"/>
              <a:buChar char="•"/>
            </a:pPr>
            <a:r>
              <a:rPr lang="en-US" sz="1500" dirty="0">
                <a:solidFill>
                  <a:schemeClr val="tx1"/>
                </a:solidFill>
              </a:rPr>
              <a:t>Egypt, where the LORD forbade him to go down (v. 2).</a:t>
            </a:r>
            <a:endParaRPr lang="en-US" sz="1500" dirty="0"/>
          </a:p>
          <a:p>
            <a:pPr marL="203200" indent="-203200">
              <a:spcAft>
                <a:spcPts val="600"/>
              </a:spcAft>
              <a:buSzPct val="100000"/>
              <a:buChar char="•"/>
            </a:pPr>
            <a:r>
              <a:rPr lang="en-US" sz="1500" dirty="0">
                <a:solidFill>
                  <a:schemeClr val="tx1"/>
                </a:solidFill>
              </a:rPr>
              <a:t>The valley of Gerar, where he pitched and dug the wells (vv. 17, 19).</a:t>
            </a:r>
            <a:endParaRPr lang="en-US" sz="1500" dirty="0"/>
          </a:p>
          <a:p>
            <a:pPr marL="203200" indent="-203200">
              <a:spcAft>
                <a:spcPts val="600"/>
              </a:spcAft>
              <a:buSzPct val="100000"/>
              <a:buChar char="•"/>
            </a:pPr>
            <a:r>
              <a:rPr lang="en-US" sz="1500" dirty="0">
                <a:solidFill>
                  <a:schemeClr val="tx1"/>
                </a:solidFill>
              </a:rPr>
              <a:t>Esek and Sitnah, the wells of strife (vv. 20-21).</a:t>
            </a:r>
            <a:endParaRPr lang="en-US" sz="1500" dirty="0"/>
          </a:p>
          <a:p>
            <a:pPr marL="203200" indent="-203200">
              <a:spcAft>
                <a:spcPts val="600"/>
              </a:spcAft>
              <a:buSzPct val="100000"/>
              <a:buChar char="•"/>
            </a:pPr>
            <a:r>
              <a:rPr lang="en-US" sz="1500" dirty="0">
                <a:solidFill>
                  <a:schemeClr val="tx1"/>
                </a:solidFill>
              </a:rPr>
              <a:t>Rehoboth, the well with room (v. 22).</a:t>
            </a:r>
            <a:endParaRPr lang="en-US" sz="1500" dirty="0"/>
          </a:p>
          <a:p>
            <a:pPr marL="203200" indent="-203200">
              <a:spcAft>
                <a:spcPts val="600"/>
              </a:spcAft>
              <a:buSzPct val="100000"/>
              <a:buChar char="•"/>
            </a:pPr>
            <a:r>
              <a:rPr lang="en-US" sz="1500" dirty="0">
                <a:solidFill>
                  <a:schemeClr val="tx1"/>
                </a:solidFill>
              </a:rPr>
              <a:t>Beer-sheba, where the LORD appeared, the altar was built, and Shebah was dug (vv. 23-25, 33).</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Genesis 26 — Isaac at Gerar, Beersheba</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1967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This famine is after the first famine in the days of Abraham (v. 1).</a:t>
            </a:r>
            <a:endParaRPr lang="en-US" sz="1600" dirty="0"/>
          </a:p>
          <a:p>
            <a:pPr marL="203200" indent="-203200">
              <a:spcAft>
                <a:spcPts val="1000"/>
              </a:spcAft>
              <a:buSzPct val="100000"/>
              <a:buChar char="•"/>
            </a:pPr>
            <a:r>
              <a:rPr lang="en-US" sz="1600" dirty="0">
                <a:solidFill>
                  <a:schemeClr val="tx1"/>
                </a:solidFill>
              </a:rPr>
              <a:t>Isaac is at Gerar a long time before Abimelech sees him with Rebekah (v. 8).</a:t>
            </a:r>
            <a:endParaRPr lang="en-US" sz="1600" dirty="0"/>
          </a:p>
          <a:p>
            <a:pPr marL="203200" indent="-203200">
              <a:spcAft>
                <a:spcPts val="1000"/>
              </a:spcAft>
              <a:buSzPct val="100000"/>
              <a:buChar char="•"/>
            </a:pPr>
            <a:r>
              <a:rPr lang="en-US" sz="1600" dirty="0">
                <a:solidFill>
                  <a:schemeClr val="tx1"/>
                </a:solidFill>
              </a:rPr>
              <a:t>The wells of Abraham had been stopped after the death of Abraham (v. 18).</a:t>
            </a:r>
            <a:endParaRPr lang="en-US" sz="1600" dirty="0"/>
          </a:p>
          <a:p>
            <a:pPr marL="203200" indent="-203200">
              <a:spcAft>
                <a:spcPts val="1000"/>
              </a:spcAft>
              <a:buSzPct val="100000"/>
              <a:buChar char="•"/>
            </a:pPr>
            <a:r>
              <a:rPr lang="en-US" sz="1600" dirty="0">
                <a:solidFill>
                  <a:schemeClr val="tx1"/>
                </a:solidFill>
              </a:rPr>
              <a:t>The covenant with Abimelech and the well found come the same day (vv. 31-32).</a:t>
            </a:r>
            <a:endParaRPr lang="en-US" sz="1600" dirty="0"/>
          </a:p>
          <a:p>
            <a:pPr marL="203200" indent="-203200">
              <a:spcAft>
                <a:spcPts val="1000"/>
              </a:spcAft>
              <a:buSzPct val="100000"/>
              <a:buChar char="•"/>
            </a:pPr>
            <a:r>
              <a:rPr lang="en-US" sz="1600" dirty="0">
                <a:solidFill>
                  <a:schemeClr val="tx1"/>
                </a:solidFill>
              </a:rPr>
              <a:t>Esau marries at 40 years old (v. 34).</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Undated for the famine and the wells; they come after Abraham's death and before Esau's marriage.</a:t>
            </a:r>
            <a:endParaRPr lang="en-US" sz="1600" dirty="0"/>
          </a:p>
          <a:p>
            <a:pPr marL="203200" indent="-203200">
              <a:spcAft>
                <a:spcPts val="1000"/>
              </a:spcAft>
              <a:buSzPct val="100000"/>
              <a:buChar char="•"/>
            </a:pPr>
            <a:r>
              <a:rPr lang="en-US" sz="1600" dirty="0">
                <a:solidFill>
                  <a:schemeClr val="tx1"/>
                </a:solidFill>
              </a:rPr>
              <a:t>About 1967 BC, derived, for Esau's marriage at 40 (v. 34): Esau and Jacob were born in 2007 BC (stated, Gen 25:26).</a:t>
            </a:r>
            <a:endParaRPr lang="en-US" sz="1600" dirty="0"/>
          </a:p>
          <a:p>
            <a:pPr marL="203200" indent="-203200">
              <a:spcAft>
                <a:spcPts val="1000"/>
              </a:spcAft>
              <a:buSzPct val="100000"/>
              <a:buChar char="•"/>
            </a:pPr>
            <a:r>
              <a:rPr lang="en-US" sz="1600" dirty="0">
                <a:solidFill>
                  <a:schemeClr val="tx1"/>
                </a:solidFill>
              </a:rPr>
              <a:t>Isaac was born in 2067 BC (stated, Gen 21), so he is about 100 at Esau's marriage.</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Mark 12 — Trick Questions; Widow's Coins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Parable of Vine-Growers, leaders knew parable was about them. They sought to seize him but feared the people. Pharisees &amp; Herodians ask trick question about paying taxes. Sadducees (who say there is no resurrection) ask question about resurrection. One of the scribes asks about the greatest commandment. Jesus replies: Love with all heart soul mind strength &amp; love neighbor as self. Jesus asks: how David call son Lord? Beware scribes. Widow 2 small coins.</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Jesus tells of a man who let out a vineyard to husbandmen, who beat his servants and killed his wellbeloved son, so the lord will give the vineyard to others; the stone which the builders rejected is become the head of the corner. Pharisees and Herodians ask about tribute: Render to Caesar the things that are Caesar's, and to God the things that are God's. Sadducees ask about a woman with seven husbands, and Jesus answers that God is the God of the living. A scribe asks the first commandment: love God with all thy heart, and thy neighbour as thyself. Jesus asks how Christ is David's son, warns against the scribes, and praises a poor widow's two mites.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FACTUAL SUMMARY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Mark 12 — Trick Questions; Widow's Coins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The parable of the wicked husbandmen; Jesus answers on tribute to Caesar, the resurrection, and the great commandment, asks about David’s Son, and praises the widow’s mites.</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A man planted a vineyard and let it out to husbandmen. They beat his servants, stoned some, and killed others (vv. 1-5).</a:t>
            </a:r>
            <a:endParaRPr lang="en-US" sz="1400" dirty="0"/>
          </a:p>
          <a:p>
            <a:pPr marL="203200" indent="-203200">
              <a:spcAft>
                <a:spcPts val="500"/>
              </a:spcAft>
              <a:buSzPct val="100000"/>
              <a:buChar char="•"/>
            </a:pPr>
            <a:r>
              <a:rPr lang="en-US" sz="1400" dirty="0">
                <a:solidFill>
                  <a:schemeClr val="tx1"/>
                </a:solidFill>
              </a:rPr>
              <a:t>Last he sent his wellbeloved son. They said, This is the heir; come, let us kill him, and they cast him out of the vineyard (vv. 6-8).</a:t>
            </a:r>
            <a:endParaRPr lang="en-US" sz="1400" dirty="0"/>
          </a:p>
          <a:p>
            <a:pPr marL="203200" indent="-203200">
              <a:spcAft>
                <a:spcPts val="500"/>
              </a:spcAft>
              <a:buSzPct val="100000"/>
              <a:buChar char="•"/>
            </a:pPr>
            <a:r>
              <a:rPr lang="en-US" sz="1400" dirty="0">
                <a:solidFill>
                  <a:schemeClr val="tx1"/>
                </a:solidFill>
              </a:rPr>
              <a:t>The lord will destroy the husbandmen and give the vineyard unto others. The stone which the builders rejected is become the head of the corner (vv. 9-11).</a:t>
            </a:r>
            <a:endParaRPr lang="en-US" sz="1400" dirty="0"/>
          </a:p>
          <a:p>
            <a:pPr marL="203200" indent="-203200">
              <a:spcAft>
                <a:spcPts val="500"/>
              </a:spcAft>
              <a:buSzPct val="100000"/>
              <a:buChar char="•"/>
            </a:pPr>
            <a:r>
              <a:rPr lang="en-US" sz="1400" dirty="0">
                <a:solidFill>
                  <a:schemeClr val="tx1"/>
                </a:solidFill>
              </a:rPr>
              <a:t>They knew he spake the parable against them, but feared the people (v. 12).</a:t>
            </a:r>
            <a:endParaRPr lang="en-US" sz="1400" dirty="0"/>
          </a:p>
          <a:p>
            <a:pPr marL="203200" indent="-203200">
              <a:spcAft>
                <a:spcPts val="500"/>
              </a:spcAft>
              <a:buSzPct val="100000"/>
              <a:buChar char="•"/>
            </a:pPr>
            <a:r>
              <a:rPr lang="en-US" sz="1400" dirty="0">
                <a:solidFill>
                  <a:schemeClr val="tx1"/>
                </a:solidFill>
              </a:rPr>
              <a:t>Pharisees and Herodians asked, Is it lawful to give tribute to Caesar? He said, Bring me a penny. Whose is this image? Caesar's (vv. 13-16).</a:t>
            </a:r>
            <a:endParaRPr lang="en-US" sz="1400" dirty="0"/>
          </a:p>
          <a:p>
            <a:pPr marL="203200" indent="-203200">
              <a:spcAft>
                <a:spcPts val="500"/>
              </a:spcAft>
              <a:buSzPct val="100000"/>
              <a:buChar char="•"/>
            </a:pPr>
            <a:r>
              <a:rPr lang="en-US" sz="1400" dirty="0">
                <a:solidFill>
                  <a:schemeClr val="tx1"/>
                </a:solidFill>
              </a:rPr>
              <a:t>Render to Caesar the things that are Caesar's, and to God the things that are God's. And they marvelled at him (v. 17).</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FACTUAL SUMMARY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Mark 12 — Trick Questions; Widow's Coins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fact-card"/>
          <p:cNvSpPr/>
          <p:nvPr/>
        </p:nvSpPr>
        <p:spPr>
          <a:xfrm>
            <a:off x="548640" y="1508760"/>
            <a:ext cx="11094415" cy="4617720"/>
          </a:xfrm>
          <a:prstGeom prst="roundRect">
            <a:avLst>
              <a:gd name="adj" fmla="val 1980"/>
            </a:avLst>
          </a:prstGeom>
          <a:solidFill>
            <a:schemeClr val="bg2"/>
          </a:solidFill>
          <a:ln/>
        </p:spPr>
      </p:sp>
      <p:sp>
        <p:nvSpPr>
          <p:cNvPr id="6" name="icon-bg-list"/>
          <p:cNvSpPr/>
          <p:nvPr/>
        </p:nvSpPr>
        <p:spPr>
          <a:xfrm>
            <a:off x="822960" y="1737360"/>
            <a:ext cx="438912" cy="438912"/>
          </a:xfrm>
          <a:prstGeom prst="ellipse">
            <a:avLst/>
          </a:prstGeom>
          <a:solidFill>
            <a:schemeClr val="accent1"/>
          </a:solidFill>
          <a:ln/>
        </p:spPr>
      </p:sp>
      <p:pic>
        <p:nvPicPr>
          <p:cNvPr id="7" name="icon-list" descr="list">    </p:cNvPr>
          <p:cNvPicPr>
            <a:picLocks noChangeAspect="1"/>
          </p:cNvPicPr>
          <p:nvPr/>
        </p:nvPicPr>
        <p:blipFill>
          <a:blip r:embed="rId2"/>
          <a:stretch>
            <a:fillRect/>
          </a:stretch>
        </p:blipFill>
        <p:spPr>
          <a:xfrm>
            <a:off x="921715" y="1836115"/>
            <a:ext cx="241402" cy="241402"/>
          </a:xfrm>
          <a:prstGeom prst="rect">
            <a:avLst/>
          </a:prstGeom>
        </p:spPr>
      </p:pic>
      <p:sp>
        <p:nvSpPr>
          <p:cNvPr id="8" name="fact-text"/>
          <p:cNvSpPr txBox="1"/>
          <p:nvPr/>
        </p:nvSpPr>
        <p:spPr>
          <a:xfrm>
            <a:off x="1463040" y="1737360"/>
            <a:ext cx="9905695" cy="425196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The Sadducees, which say there is no resurrection, asked whose wife the woman would be that the seven brethren had (vv. 18-23).</a:t>
            </a:r>
            <a:endParaRPr lang="en-US" sz="1400" dirty="0"/>
          </a:p>
          <a:p>
            <a:pPr marL="203200" indent="-203200">
              <a:spcAft>
                <a:spcPts val="500"/>
              </a:spcAft>
              <a:buSzPct val="100000"/>
              <a:buChar char="•"/>
            </a:pPr>
            <a:r>
              <a:rPr lang="en-US" sz="1400" dirty="0">
                <a:solidFill>
                  <a:schemeClr val="tx1"/>
                </a:solidFill>
              </a:rPr>
              <a:t>Ye know not the scriptures, neither the power of God. When they rise, they neither marry, but are as the angels (vv. 24-25).</a:t>
            </a:r>
            <a:endParaRPr lang="en-US" sz="1400" dirty="0"/>
          </a:p>
          <a:p>
            <a:pPr marL="203200" indent="-203200">
              <a:spcAft>
                <a:spcPts val="500"/>
              </a:spcAft>
              <a:buSzPct val="100000"/>
              <a:buChar char="•"/>
            </a:pPr>
            <a:r>
              <a:rPr lang="en-US" sz="1400" dirty="0">
                <a:solidFill>
                  <a:schemeClr val="tx1"/>
                </a:solidFill>
              </a:rPr>
              <a:t>In the bush God said, I am the God of Abraham, Isaac, and Jacob. He is not the God of the dead, but of the living (vv. 26-27).</a:t>
            </a:r>
            <a:endParaRPr lang="en-US" sz="1400" dirty="0"/>
          </a:p>
          <a:p>
            <a:pPr marL="203200" indent="-203200">
              <a:spcAft>
                <a:spcPts val="500"/>
              </a:spcAft>
              <a:buSzPct val="100000"/>
              <a:buChar char="•"/>
            </a:pPr>
            <a:r>
              <a:rPr lang="en-US" sz="1400" dirty="0">
                <a:solidFill>
                  <a:schemeClr val="tx1"/>
                </a:solidFill>
              </a:rPr>
              <a:t>A scribe asked, Which is the first commandment? Hear, O Israel; The Lord our God is one Lord: love him with all thy heart, soul, mind, and strength (vv. 28-30).</a:t>
            </a:r>
            <a:endParaRPr lang="en-US" sz="1400" dirty="0"/>
          </a:p>
          <a:p>
            <a:pPr marL="203200" indent="-203200">
              <a:spcAft>
                <a:spcPts val="500"/>
              </a:spcAft>
              <a:buSzPct val="100000"/>
              <a:buChar char="•"/>
            </a:pPr>
            <a:r>
              <a:rPr lang="en-US" sz="1400" dirty="0">
                <a:solidFill>
                  <a:schemeClr val="tx1"/>
                </a:solidFill>
              </a:rPr>
              <a:t>The second is, Thou shalt love thy neighbour as thyself (v. 31).</a:t>
            </a:r>
            <a:endParaRPr lang="en-US" sz="1400" dirty="0"/>
          </a:p>
          <a:p>
            <a:pPr marL="203200" indent="-203200">
              <a:spcAft>
                <a:spcPts val="500"/>
              </a:spcAft>
              <a:buSzPct val="100000"/>
              <a:buChar char="•"/>
            </a:pPr>
            <a:r>
              <a:rPr lang="en-US" sz="1400" dirty="0">
                <a:solidFill>
                  <a:schemeClr val="tx1"/>
                </a:solidFill>
              </a:rPr>
              <a:t>The scribe said this is more than all burnt offerings. Jesus said, Thou art not far from the kingdom of God (vv. 32-34).</a:t>
            </a:r>
            <a:endParaRPr lang="en-US" sz="1400" dirty="0"/>
          </a:p>
          <a:p>
            <a:pPr marL="203200" indent="-203200">
              <a:spcAft>
                <a:spcPts val="500"/>
              </a:spcAft>
              <a:buSzPct val="100000"/>
              <a:buChar char="•"/>
            </a:pPr>
            <a:r>
              <a:rPr lang="en-US" sz="1400" dirty="0">
                <a:solidFill>
                  <a:schemeClr val="tx1"/>
                </a:solidFill>
              </a:rPr>
              <a:t>In the temple Jesus asked, How is Christ the Son of David, if David calleth him Lord? The common people heard him gladly (vv. 35-37).</a:t>
            </a:r>
            <a:endParaRPr lang="en-US" sz="1400" dirty="0"/>
          </a:p>
          <a:p>
            <a:pPr marL="203200" indent="-203200">
              <a:spcAft>
                <a:spcPts val="500"/>
              </a:spcAft>
              <a:buSzPct val="100000"/>
              <a:buChar char="•"/>
            </a:pPr>
            <a:r>
              <a:rPr lang="en-US" sz="1400" dirty="0">
                <a:solidFill>
                  <a:schemeClr val="tx1"/>
                </a:solidFill>
              </a:rPr>
              <a:t>Beware of the scribes, which love long clothing and chief seats, devour widows' houses, and make long prayers (vv. 38-40).</a:t>
            </a:r>
            <a:endParaRPr lang="en-US" sz="1400" dirty="0"/>
          </a:p>
          <a:p>
            <a:pPr marL="203200" indent="-203200">
              <a:spcAft>
                <a:spcPts val="500"/>
              </a:spcAft>
              <a:buSzPct val="100000"/>
              <a:buChar char="•"/>
            </a:pPr>
            <a:r>
              <a:rPr lang="en-US" sz="1400" dirty="0">
                <a:solidFill>
                  <a:schemeClr val="tx1"/>
                </a:solidFill>
              </a:rPr>
              <a:t>By the treasury, many rich cast in much, and a poor widow threw in two mites, which make a farthing (vv. 41-42).</a:t>
            </a:r>
            <a:endParaRPr lang="en-US" sz="1400" dirty="0"/>
          </a:p>
          <a:p>
            <a:pPr marL="203200" indent="-203200">
              <a:spcAft>
                <a:spcPts val="500"/>
              </a:spcAft>
              <a:buSzPct val="100000"/>
              <a:buChar char="•"/>
            </a:pPr>
            <a:r>
              <a:rPr lang="en-US" sz="1400" dirty="0">
                <a:solidFill>
                  <a:schemeClr val="tx1"/>
                </a:solidFill>
              </a:rPr>
              <a:t>This poor widow hath cast more in than all; she of her want did cast in all that she had, even all her living (vv. 43-44).</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PARALLEL PASSAGES &amp; QUOTATIONS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Mark 12 — Trick Questions; Widow's Coins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100"/>
              </a:spcAft>
              <a:buNone/>
            </a:pPr>
            <a:r>
              <a:rPr lang="en-US" sz="1400" b="1" dirty="0">
                <a:solidFill>
                  <a:schemeClr val="accent1"/>
                </a:solidFill>
              </a:rPr>
              <a:t>Matt 21:33-46. </a:t>
            </a:r>
            <a:pPr indent="0" marL="0">
              <a:spcAft>
                <a:spcPts val="1100"/>
              </a:spcAft>
              <a:buNone/>
            </a:pPr>
            <a:r>
              <a:rPr lang="en-US" sz="1400" dirty="0">
                <a:solidFill>
                  <a:schemeClr val="tx1"/>
                </a:solidFill>
              </a:rPr>
              <a:t>There was a certain householder, which planted a vineyard, the same parable of the wicked husbandmen as vv. 1-12.</a:t>
            </a:r>
            <a:endParaRPr lang="en-US" sz="1400" dirty="0"/>
          </a:p>
          <a:p>
            <a:pPr indent="0" marL="0">
              <a:spcAft>
                <a:spcPts val="1100"/>
              </a:spcAft>
              <a:buNone/>
            </a:pPr>
            <a:r>
              <a:rPr lang="en-US" sz="1400" b="1" dirty="0">
                <a:solidFill>
                  <a:schemeClr val="accent1"/>
                </a:solidFill>
              </a:rPr>
              <a:t>Luke 20:9-19. </a:t>
            </a:r>
            <a:pPr indent="0" marL="0">
              <a:spcAft>
                <a:spcPts val="1100"/>
              </a:spcAft>
              <a:buNone/>
            </a:pPr>
            <a:r>
              <a:rPr lang="en-US" sz="1400" dirty="0">
                <a:solidFill>
                  <a:schemeClr val="tx1"/>
                </a:solidFill>
              </a:rPr>
              <a:t>A certain man planted a vineyard, and let it forth to husbandmen, the same parable as vv. 1-12.</a:t>
            </a:r>
            <a:endParaRPr lang="en-US" sz="1400" dirty="0"/>
          </a:p>
          <a:p>
            <a:pPr indent="0" marL="0">
              <a:spcAft>
                <a:spcPts val="1100"/>
              </a:spcAft>
              <a:buNone/>
            </a:pPr>
            <a:r>
              <a:rPr lang="en-US" sz="1400" b="1" dirty="0">
                <a:solidFill>
                  <a:schemeClr val="accent1"/>
                </a:solidFill>
              </a:rPr>
              <a:t>Matt 22:15-22. </a:t>
            </a:r>
            <a:pPr indent="0" marL="0">
              <a:spcAft>
                <a:spcPts val="1100"/>
              </a:spcAft>
              <a:buNone/>
            </a:pPr>
            <a:r>
              <a:rPr lang="en-US" sz="1400" dirty="0">
                <a:solidFill>
                  <a:schemeClr val="tx1"/>
                </a:solidFill>
              </a:rPr>
              <a:t>Render therefore unto Cæsar the things which are Cæsar's; and unto God the things that are God's, the same question of tribute as vv. 13-17. Luke 20:20-26 gives it too.</a:t>
            </a:r>
            <a:endParaRPr lang="en-US" sz="1400" dirty="0"/>
          </a:p>
          <a:p>
            <a:pPr indent="0" marL="0">
              <a:spcAft>
                <a:spcPts val="1100"/>
              </a:spcAft>
              <a:buNone/>
            </a:pPr>
            <a:r>
              <a:rPr lang="en-US" sz="1400" b="1" dirty="0">
                <a:solidFill>
                  <a:schemeClr val="accent1"/>
                </a:solidFill>
              </a:rPr>
              <a:t>Matt 22:23-33. </a:t>
            </a:r>
            <a:pPr indent="0" marL="0">
              <a:spcAft>
                <a:spcPts val="1100"/>
              </a:spcAft>
              <a:buNone/>
            </a:pPr>
            <a:r>
              <a:rPr lang="en-US" sz="1400" dirty="0">
                <a:solidFill>
                  <a:schemeClr val="tx1"/>
                </a:solidFill>
              </a:rPr>
              <a:t>The same day came to him the Sadducees, which say that there is no resurrection, the same question of the seven brethren as vv. 18-27. Luke 20:27-40 gives it too.</a:t>
            </a:r>
            <a:endParaRPr lang="en-US" sz="14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100"/>
              </a:spcAft>
              <a:buNone/>
            </a:pPr>
            <a:r>
              <a:rPr lang="en-US" sz="1400" b="1" dirty="0">
                <a:solidFill>
                  <a:schemeClr val="accent3"/>
                </a:solidFill>
              </a:rPr>
              <a:t>Ps 118:22-23, </a:t>
            </a:r>
            <a:pPr indent="0" marL="0">
              <a:spcAft>
                <a:spcPts val="1100"/>
              </a:spcAft>
              <a:buNone/>
            </a:pPr>
            <a:r>
              <a:rPr lang="en-US" sz="1400" dirty="0">
                <a:solidFill>
                  <a:schemeClr val="tx1"/>
                </a:solidFill>
              </a:rPr>
              <a:t>quoted at vv. 10-11. The stone which the builders refused is become the head stone of the corner. This is the LORD'S doing; it is marvellous in our eyes, Jesus names himself the rejected stone.</a:t>
            </a:r>
            <a:endParaRPr lang="en-US" sz="1400" dirty="0"/>
          </a:p>
          <a:p>
            <a:pPr indent="0" marL="0">
              <a:spcAft>
                <a:spcPts val="1100"/>
              </a:spcAft>
              <a:buNone/>
            </a:pPr>
            <a:r>
              <a:rPr lang="en-US" sz="1400" b="1" dirty="0">
                <a:solidFill>
                  <a:schemeClr val="accent3"/>
                </a:solidFill>
              </a:rPr>
              <a:t>Deut 25:5, </a:t>
            </a:r>
            <a:pPr indent="0" marL="0">
              <a:spcAft>
                <a:spcPts val="1100"/>
              </a:spcAft>
              <a:buNone/>
            </a:pPr>
            <a:r>
              <a:rPr lang="en-US" sz="1400" dirty="0">
                <a:solidFill>
                  <a:schemeClr val="tx1"/>
                </a:solidFill>
              </a:rPr>
              <a:t>cited at v. 19. The wife of the dead shall not marry without unto a stranger: her husband's brother shall go in unto her, the law of the brother's widow the Sadducees used.</a:t>
            </a:r>
            <a:endParaRPr lang="en-US" sz="1400" dirty="0"/>
          </a:p>
          <a:p>
            <a:pPr indent="0" marL="0">
              <a:spcAft>
                <a:spcPts val="1100"/>
              </a:spcAft>
              <a:buNone/>
            </a:pPr>
            <a:r>
              <a:rPr lang="en-US" sz="1400" b="1" dirty="0">
                <a:solidFill>
                  <a:schemeClr val="accent3"/>
                </a:solidFill>
              </a:rPr>
              <a:t>Exod 3:6, </a:t>
            </a:r>
            <a:pPr indent="0" marL="0">
              <a:spcAft>
                <a:spcPts val="1100"/>
              </a:spcAft>
              <a:buNone/>
            </a:pPr>
            <a:r>
              <a:rPr lang="en-US" sz="1400" dirty="0">
                <a:solidFill>
                  <a:schemeClr val="tx1"/>
                </a:solidFill>
              </a:rPr>
              <a:t>quoted at v. 26. I am the God of thy father, the God of Abraham, the God of Isaac, and the God of Jacob, Jesus proves the resurrection from the bush.</a:t>
            </a:r>
            <a:endParaRPr lang="en-US" sz="1400" dirty="0"/>
          </a:p>
          <a:p>
            <a:pPr indent="0" marL="0">
              <a:spcAft>
                <a:spcPts val="1100"/>
              </a:spcAft>
              <a:buNone/>
            </a:pPr>
            <a:r>
              <a:rPr lang="en-US" sz="1400" b="1" dirty="0">
                <a:solidFill>
                  <a:schemeClr val="accent3"/>
                </a:solidFill>
              </a:rPr>
              <a:t>Deut 6:4-5, </a:t>
            </a:r>
            <a:pPr indent="0" marL="0">
              <a:spcAft>
                <a:spcPts val="1100"/>
              </a:spcAft>
              <a:buNone/>
            </a:pPr>
            <a:r>
              <a:rPr lang="en-US" sz="1400" dirty="0">
                <a:solidFill>
                  <a:schemeClr val="tx1"/>
                </a:solidFill>
              </a:rPr>
              <a:t>quoted at vv. 29-30. Hear, O Israel: The LORD our God is one LORD: And thou shalt love the LORD thy God with all thine heart, and with all thy soul, and with all thy might, the first commandment.</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PARALLEL PASSAGES &amp; QUOTATIONS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Mark 12 — Trick Questions; Widow's Coins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 (continued)</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100"/>
              </a:spcAft>
              <a:buNone/>
            </a:pPr>
            <a:r>
              <a:rPr lang="en-US" sz="1400" b="1" dirty="0">
                <a:solidFill>
                  <a:schemeClr val="accent1"/>
                </a:solidFill>
              </a:rPr>
              <a:t>Matt 22:34-40. </a:t>
            </a:r>
            <a:pPr indent="0" marL="0">
              <a:spcAft>
                <a:spcPts val="1100"/>
              </a:spcAft>
              <a:buNone/>
            </a:pPr>
            <a:r>
              <a:rPr lang="en-US" sz="1400" dirty="0">
                <a:solidFill>
                  <a:schemeClr val="tx1"/>
                </a:solidFill>
              </a:rPr>
              <a:t>Master, which is the great commandment in the law?, the same question as vv. 28-34. Mark alone gives the scribe's answer and Not far from the kingdom (vv. 32-34).</a:t>
            </a:r>
            <a:endParaRPr lang="en-US" sz="1400" dirty="0"/>
          </a:p>
          <a:p>
            <a:pPr indent="0" marL="0">
              <a:spcAft>
                <a:spcPts val="1100"/>
              </a:spcAft>
              <a:buNone/>
            </a:pPr>
            <a:r>
              <a:rPr lang="en-US" sz="1400" b="1" dirty="0">
                <a:solidFill>
                  <a:schemeClr val="accent1"/>
                </a:solidFill>
              </a:rPr>
              <a:t>Matt 22:41-46. </a:t>
            </a:r>
            <a:pPr indent="0" marL="0">
              <a:spcAft>
                <a:spcPts val="1100"/>
              </a:spcAft>
              <a:buNone/>
            </a:pPr>
            <a:r>
              <a:rPr lang="en-US" sz="1400" dirty="0">
                <a:solidFill>
                  <a:schemeClr val="tx1"/>
                </a:solidFill>
              </a:rPr>
              <a:t>What think ye of Christ? whose son is he?, the same question about David's son as vv. 35-37. Luke 20:41-44 gives it too.</a:t>
            </a:r>
            <a:endParaRPr lang="en-US" sz="1400" dirty="0"/>
          </a:p>
          <a:p>
            <a:pPr indent="0" marL="0">
              <a:spcAft>
                <a:spcPts val="1100"/>
              </a:spcAft>
              <a:buNone/>
            </a:pPr>
            <a:r>
              <a:rPr lang="en-US" sz="1400" b="1" dirty="0">
                <a:solidFill>
                  <a:schemeClr val="accent1"/>
                </a:solidFill>
              </a:rPr>
              <a:t>Luke 20:45-47. </a:t>
            </a:r>
            <a:pPr indent="0" marL="0">
              <a:spcAft>
                <a:spcPts val="1100"/>
              </a:spcAft>
              <a:buNone/>
            </a:pPr>
            <a:r>
              <a:rPr lang="en-US" sz="1400" dirty="0">
                <a:solidFill>
                  <a:schemeClr val="tx1"/>
                </a:solidFill>
              </a:rPr>
              <a:t>Beware of the scribes, which desire to walk in long robes, the same warning as vv. 38-40. Matt 23:1-14 gives it at length.</a:t>
            </a:r>
            <a:endParaRPr lang="en-US" sz="1400" dirty="0"/>
          </a:p>
          <a:p>
            <a:pPr indent="0" marL="0">
              <a:spcAft>
                <a:spcPts val="1100"/>
              </a:spcAft>
              <a:buNone/>
            </a:pPr>
            <a:r>
              <a:rPr lang="en-US" sz="1400" b="1" dirty="0">
                <a:solidFill>
                  <a:schemeClr val="accent1"/>
                </a:solidFill>
              </a:rPr>
              <a:t>Luke 21:1-4. </a:t>
            </a:r>
            <a:pPr indent="0" marL="0">
              <a:spcAft>
                <a:spcPts val="1100"/>
              </a:spcAft>
              <a:buNone/>
            </a:pPr>
            <a:r>
              <a:rPr lang="en-US" sz="1400" dirty="0">
                <a:solidFill>
                  <a:schemeClr val="tx1"/>
                </a:solidFill>
              </a:rPr>
              <a:t>Of a truth I say unto you, that this poor widow hath cast in more than they all, the same widow's mites as vv. 41-44.</a:t>
            </a:r>
            <a:endParaRPr lang="en-US" sz="14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 (continued)</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100"/>
              </a:spcAft>
              <a:buNone/>
            </a:pPr>
            <a:r>
              <a:rPr lang="en-US" sz="1400" b="1" dirty="0">
                <a:solidFill>
                  <a:schemeClr val="accent3"/>
                </a:solidFill>
              </a:rPr>
              <a:t>Lev 19:18, </a:t>
            </a:r>
            <a:pPr indent="0" marL="0">
              <a:spcAft>
                <a:spcPts val="1100"/>
              </a:spcAft>
              <a:buNone/>
            </a:pPr>
            <a:r>
              <a:rPr lang="en-US" sz="1400" dirty="0">
                <a:solidFill>
                  <a:schemeClr val="tx1"/>
                </a:solidFill>
              </a:rPr>
              <a:t>quoted at v. 31. Thou shalt love thy neighbour as thyself, the second commandment.</a:t>
            </a:r>
            <a:endParaRPr lang="en-US" sz="1400" dirty="0"/>
          </a:p>
          <a:p>
            <a:pPr indent="0" marL="0">
              <a:spcAft>
                <a:spcPts val="1100"/>
              </a:spcAft>
              <a:buNone/>
            </a:pPr>
            <a:r>
              <a:rPr lang="en-US" sz="1400" b="1" dirty="0">
                <a:solidFill>
                  <a:schemeClr val="accent3"/>
                </a:solidFill>
              </a:rPr>
              <a:t>Deut 4:35, </a:t>
            </a:r>
            <a:pPr indent="0" marL="0">
              <a:spcAft>
                <a:spcPts val="1100"/>
              </a:spcAft>
              <a:buNone/>
            </a:pPr>
            <a:r>
              <a:rPr lang="en-US" sz="1400" dirty="0">
                <a:solidFill>
                  <a:schemeClr val="tx1"/>
                </a:solidFill>
              </a:rPr>
              <a:t>cited at v. 32. The LORD he is God; there is none else beside him, the scribe's answer.</a:t>
            </a:r>
            <a:endParaRPr lang="en-US" sz="1400" dirty="0"/>
          </a:p>
          <a:p>
            <a:pPr indent="0" marL="0">
              <a:spcAft>
                <a:spcPts val="1100"/>
              </a:spcAft>
              <a:buNone/>
            </a:pPr>
            <a:r>
              <a:rPr lang="en-US" sz="1400" b="1" dirty="0">
                <a:solidFill>
                  <a:schemeClr val="accent3"/>
                </a:solidFill>
              </a:rPr>
              <a:t>1 Sam 15:22, </a:t>
            </a:r>
            <a:pPr indent="0" marL="0">
              <a:spcAft>
                <a:spcPts val="1100"/>
              </a:spcAft>
              <a:buNone/>
            </a:pPr>
            <a:r>
              <a:rPr lang="en-US" sz="1400" dirty="0">
                <a:solidFill>
                  <a:schemeClr val="tx1"/>
                </a:solidFill>
              </a:rPr>
              <a:t>cited at v. 33. To obey is better than sacrifice, the scribe sets love above burnt offerings. Hos 6:6 says the same.</a:t>
            </a:r>
            <a:endParaRPr lang="en-US" sz="1400" dirty="0"/>
          </a:p>
          <a:p>
            <a:pPr indent="0" marL="0">
              <a:spcAft>
                <a:spcPts val="1100"/>
              </a:spcAft>
              <a:buNone/>
            </a:pPr>
            <a:r>
              <a:rPr lang="en-US" sz="1400" b="1" dirty="0">
                <a:solidFill>
                  <a:schemeClr val="accent3"/>
                </a:solidFill>
              </a:rPr>
              <a:t>Ps 110:1, </a:t>
            </a:r>
            <a:pPr indent="0" marL="0">
              <a:spcAft>
                <a:spcPts val="1100"/>
              </a:spcAft>
              <a:buNone/>
            </a:pPr>
            <a:r>
              <a:rPr lang="en-US" sz="1400" dirty="0">
                <a:solidFill>
                  <a:schemeClr val="tx1"/>
                </a:solidFill>
              </a:rPr>
              <a:t>quoted at v. 36. The LORD said unto my Lord, Sit thou at my right hand, until I make thine enemies thy footstool, David's Lord who is also his son.</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RELATED BIBLE PASSAGES  ·  1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Mark 12 — Trick Questions; Widow's Coins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Later restatement of the rejected stone</a:t>
            </a:r>
            <a:endParaRPr lang="en-US" sz="1500" dirty="0"/>
          </a:p>
          <a:p>
            <a:pPr marL="177800" indent="-177800">
              <a:spcAft>
                <a:spcPts val="300"/>
              </a:spcAft>
              <a:buSzPct val="100000"/>
              <a:buChar char="•"/>
            </a:pPr>
            <a:r>
              <a:rPr lang="en-US" sz="1400" b="1" dirty="0">
                <a:solidFill>
                  <a:schemeClr val="accent1"/>
                </a:solidFill>
              </a:rPr>
              <a:t>Acts 4:11. </a:t>
            </a:r>
            <a:pPr indent="0" marL="0">
              <a:spcAft>
                <a:spcPts val="300"/>
              </a:spcAft>
              <a:buNone/>
            </a:pPr>
            <a:r>
              <a:rPr lang="en-US" sz="1400" dirty="0">
                <a:solidFill>
                  <a:schemeClr val="tx1"/>
                </a:solidFill>
              </a:rPr>
              <a:t>This is the stone which was set at nought of you builders, which is become the head of the corner, Peter applies vv. 10-11 to the rulers.</a:t>
            </a:r>
            <a:endParaRPr lang="en-US" sz="1500" dirty="0"/>
          </a:p>
          <a:p>
            <a:pPr marL="177800" indent="-177800">
              <a:spcAft>
                <a:spcPts val="300"/>
              </a:spcAft>
              <a:buSzPct val="100000"/>
              <a:buChar char="•"/>
            </a:pPr>
            <a:r>
              <a:rPr lang="en-US" sz="1400" b="1" dirty="0">
                <a:solidFill>
                  <a:schemeClr val="accent1"/>
                </a:solidFill>
              </a:rPr>
              <a:t>1 Pet 2:7. </a:t>
            </a:r>
            <a:pPr indent="0" marL="0">
              <a:spcAft>
                <a:spcPts val="300"/>
              </a:spcAft>
              <a:buNone/>
            </a:pPr>
            <a:r>
              <a:rPr lang="en-US" sz="1400" dirty="0">
                <a:solidFill>
                  <a:schemeClr val="tx1"/>
                </a:solidFill>
              </a:rPr>
              <a:t>The stone which the builders disallowed, the same is made the head of the corner, the same stone as v. 10.</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vineyard of the LORD</a:t>
            </a:r>
            <a:endParaRPr lang="en-US" sz="1500" dirty="0"/>
          </a:p>
          <a:p>
            <a:pPr marL="177800" indent="-177800">
              <a:spcAft>
                <a:spcPts val="300"/>
              </a:spcAft>
              <a:buSzPct val="100000"/>
              <a:buChar char="•"/>
            </a:pPr>
            <a:r>
              <a:rPr lang="en-US" sz="1400" b="1" dirty="0">
                <a:solidFill>
                  <a:schemeClr val="accent1"/>
                </a:solidFill>
              </a:rPr>
              <a:t>Isa 5:1-2. </a:t>
            </a:r>
            <a:pPr indent="0" marL="0">
              <a:spcAft>
                <a:spcPts val="300"/>
              </a:spcAft>
              <a:buNone/>
            </a:pPr>
            <a:r>
              <a:rPr lang="en-US" sz="1400" dirty="0">
                <a:solidFill>
                  <a:schemeClr val="tx1"/>
                </a:solidFill>
              </a:rPr>
              <a:t>My wellbeloved hath a vineyard in a very fruitful hill, the vineyard picture behind v. 1.</a:t>
            </a:r>
            <a:endParaRPr lang="en-US" sz="1500" dirty="0"/>
          </a:p>
          <a:p>
            <a:pPr marL="177800" indent="-177800">
              <a:spcAft>
                <a:spcPts val="300"/>
              </a:spcAft>
              <a:buSzPct val="100000"/>
              <a:buChar char="•"/>
            </a:pPr>
            <a:r>
              <a:rPr lang="en-US" sz="1400" b="1" dirty="0">
                <a:solidFill>
                  <a:schemeClr val="accent1"/>
                </a:solidFill>
              </a:rPr>
              <a:t>Isa 5:7. </a:t>
            </a:r>
            <a:pPr indent="0" marL="0">
              <a:spcAft>
                <a:spcPts val="300"/>
              </a:spcAft>
              <a:buNone/>
            </a:pPr>
            <a:r>
              <a:rPr lang="en-US" sz="1400" dirty="0">
                <a:solidFill>
                  <a:schemeClr val="tx1"/>
                </a:solidFill>
              </a:rPr>
              <a:t>For the vineyard of the LORD of hosts is the house of Israel, the meaning of v. 1.</a:t>
            </a:r>
            <a:endParaRPr lang="en-US" sz="1500" dirty="0"/>
          </a:p>
          <a:p>
            <a:pPr marL="177800" indent="-177800">
              <a:spcAft>
                <a:spcPts val="300"/>
              </a:spcAft>
              <a:buSzPct val="100000"/>
              <a:buChar char="•"/>
            </a:pPr>
            <a:r>
              <a:rPr lang="en-US" sz="1400" b="1" dirty="0">
                <a:solidFill>
                  <a:schemeClr val="accent1"/>
                </a:solidFill>
              </a:rPr>
              <a:t>Heb 1:1-2. </a:t>
            </a:r>
            <a:pPr indent="0" marL="0">
              <a:spcAft>
                <a:spcPts val="300"/>
              </a:spcAft>
              <a:buNone/>
            </a:pPr>
            <a:r>
              <a:rPr lang="en-US" sz="1400" dirty="0">
                <a:solidFill>
                  <a:schemeClr val="tx1"/>
                </a:solidFill>
              </a:rPr>
              <a:t>Hath in these last days spoken unto us by his Son, whom he hath appointed heir of all things, the servants and then the son of vv. 2-6.</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Render to God the things that are God's</a:t>
            </a:r>
            <a:endParaRPr lang="en-US" sz="1500" dirty="0"/>
          </a:p>
          <a:p>
            <a:pPr marL="177800" indent="-177800">
              <a:spcAft>
                <a:spcPts val="300"/>
              </a:spcAft>
              <a:buSzPct val="100000"/>
              <a:buChar char="•"/>
            </a:pPr>
            <a:r>
              <a:rPr lang="en-US" sz="1400" b="1" dirty="0">
                <a:solidFill>
                  <a:schemeClr val="accent1"/>
                </a:solidFill>
              </a:rPr>
              <a:t>Rom 13:7. </a:t>
            </a:r>
            <a:pPr indent="0" marL="0">
              <a:spcAft>
                <a:spcPts val="300"/>
              </a:spcAft>
              <a:buNone/>
            </a:pPr>
            <a:r>
              <a:rPr lang="en-US" sz="1400" dirty="0">
                <a:solidFill>
                  <a:schemeClr val="tx1"/>
                </a:solidFill>
              </a:rPr>
              <a:t>Render therefore to all their dues: tribute to whom tribute is due, the tribute of v. 17.</a:t>
            </a:r>
            <a:endParaRPr lang="en-US" sz="1500" dirty="0"/>
          </a:p>
          <a:p>
            <a:pPr marL="177800" indent="-177800">
              <a:spcAft>
                <a:spcPts val="300"/>
              </a:spcAft>
              <a:buSzPct val="100000"/>
              <a:buChar char="•"/>
            </a:pPr>
            <a:r>
              <a:rPr lang="en-US" sz="1400" b="1" dirty="0">
                <a:solidFill>
                  <a:schemeClr val="accent1"/>
                </a:solidFill>
              </a:rPr>
              <a:t>Gen 1:27. </a:t>
            </a:r>
            <a:pPr indent="0" marL="0">
              <a:spcAft>
                <a:spcPts val="300"/>
              </a:spcAft>
              <a:buNone/>
            </a:pPr>
            <a:r>
              <a:rPr lang="en-US" sz="1400" dirty="0">
                <a:solidFill>
                  <a:schemeClr val="tx1"/>
                </a:solidFill>
              </a:rPr>
              <a:t>So God created man in his own image, man bearing God's image, the coin of v. 16 applied (an interpretation).</a:t>
            </a:r>
            <a:endParaRPr lang="en-US" sz="1500" dirty="0"/>
          </a:p>
          <a:p>
            <a:pPr marL="177800" indent="-177800">
              <a:spcAft>
                <a:spcPts val="300"/>
              </a:spcAft>
              <a:buSzPct val="100000"/>
              <a:buChar char="•"/>
            </a:pPr>
            <a:r>
              <a:rPr lang="en-US" sz="1400" b="1" dirty="0">
                <a:solidFill>
                  <a:schemeClr val="accent1"/>
                </a:solidFill>
              </a:rPr>
              <a:t>Acts 5:29. </a:t>
            </a:r>
            <a:pPr indent="0" marL="0">
              <a:spcAft>
                <a:spcPts val="300"/>
              </a:spcAft>
              <a:buNone/>
            </a:pPr>
            <a:r>
              <a:rPr lang="en-US" sz="1400" dirty="0">
                <a:solidFill>
                  <a:schemeClr val="tx1"/>
                </a:solidFill>
              </a:rPr>
              <a:t>We ought to obey God rather than men, the limit of v. 17.</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RELATED BIBLE PASSAGES  ·  2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Mark 12 — Trick Questions; Widow's Coins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The God of the living, and the resurrection</a:t>
            </a:r>
            <a:endParaRPr lang="en-US" sz="1500" dirty="0"/>
          </a:p>
          <a:p>
            <a:pPr marL="177800" indent="-177800">
              <a:spcAft>
                <a:spcPts val="300"/>
              </a:spcAft>
              <a:buSzPct val="100000"/>
              <a:buChar char="•"/>
            </a:pPr>
            <a:r>
              <a:rPr lang="en-US" sz="1400" b="1" dirty="0">
                <a:solidFill>
                  <a:schemeClr val="accent1"/>
                </a:solidFill>
              </a:rPr>
              <a:t>Luke 20:38. </a:t>
            </a:r>
            <a:pPr indent="0" marL="0">
              <a:spcAft>
                <a:spcPts val="300"/>
              </a:spcAft>
              <a:buNone/>
            </a:pPr>
            <a:r>
              <a:rPr lang="en-US" sz="1400" dirty="0">
                <a:solidFill>
                  <a:schemeClr val="tx1"/>
                </a:solidFill>
              </a:rPr>
              <a:t>For he is not a God of the dead, but of the living: for all live unto him, the same answer as v. 27.</a:t>
            </a:r>
            <a:endParaRPr lang="en-US" sz="1500" dirty="0"/>
          </a:p>
          <a:p>
            <a:pPr marL="177800" indent="-177800">
              <a:spcAft>
                <a:spcPts val="300"/>
              </a:spcAft>
              <a:buSzPct val="100000"/>
              <a:buChar char="•"/>
            </a:pPr>
            <a:r>
              <a:rPr lang="en-US" sz="1400" b="1" dirty="0">
                <a:solidFill>
                  <a:schemeClr val="accent1"/>
                </a:solidFill>
              </a:rPr>
              <a:t>Dan 12:2. </a:t>
            </a:r>
            <a:pPr indent="0" marL="0">
              <a:spcAft>
                <a:spcPts val="300"/>
              </a:spcAft>
              <a:buNone/>
            </a:pPr>
            <a:r>
              <a:rPr lang="en-US" sz="1400" dirty="0">
                <a:solidFill>
                  <a:schemeClr val="tx1"/>
                </a:solidFill>
              </a:rPr>
              <a:t>And many of them that sleep in the dust of the earth shall awake, the resurrection the Sadducees denied in v. 18.</a:t>
            </a:r>
            <a:endParaRPr lang="en-US" sz="1500" dirty="0"/>
          </a:p>
          <a:p>
            <a:pPr marL="177800" indent="-177800">
              <a:spcAft>
                <a:spcPts val="300"/>
              </a:spcAft>
              <a:buSzPct val="100000"/>
              <a:buChar char="•"/>
            </a:pPr>
            <a:r>
              <a:rPr lang="en-US" sz="1400" b="1" dirty="0">
                <a:solidFill>
                  <a:schemeClr val="accent1"/>
                </a:solidFill>
              </a:rPr>
              <a:t>Heb 11:13. </a:t>
            </a:r>
            <a:pPr indent="0" marL="0">
              <a:spcAft>
                <a:spcPts val="300"/>
              </a:spcAft>
              <a:buNone/>
            </a:pPr>
            <a:r>
              <a:rPr lang="en-US" sz="1400" dirty="0">
                <a:solidFill>
                  <a:schemeClr val="tx1"/>
                </a:solidFill>
              </a:rPr>
              <a:t>These all died in faith, not having received the promises, the fathers of v. 26 who wait for the resurrection.</a:t>
            </a:r>
            <a:endParaRPr lang="en-US" sz="1500" dirty="0"/>
          </a:p>
          <a:p>
            <a:pPr marL="177800" indent="-177800">
              <a:spcAft>
                <a:spcPts val="300"/>
              </a:spcAft>
              <a:buSzPct val="100000"/>
              <a:buChar char="•"/>
            </a:pPr>
            <a:r>
              <a:rPr lang="en-US" sz="1400" b="1" dirty="0">
                <a:solidFill>
                  <a:schemeClr val="accent1"/>
                </a:solidFill>
              </a:rPr>
              <a:t>Luke 20:36. </a:t>
            </a:r>
            <a:pPr indent="0" marL="0">
              <a:spcAft>
                <a:spcPts val="300"/>
              </a:spcAft>
              <a:buNone/>
            </a:pPr>
            <a:r>
              <a:rPr lang="en-US" sz="1400" dirty="0">
                <a:solidFill>
                  <a:schemeClr val="tx1"/>
                </a:solidFill>
              </a:rPr>
              <a:t>Neither can they die any more: for they are equal unto the angels, the life of v. 25.</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Love God and love thy neighbour</a:t>
            </a:r>
            <a:endParaRPr lang="en-US" sz="1500" dirty="0"/>
          </a:p>
          <a:p>
            <a:pPr marL="177800" indent="-177800">
              <a:spcAft>
                <a:spcPts val="300"/>
              </a:spcAft>
              <a:buSzPct val="100000"/>
              <a:buChar char="•"/>
            </a:pPr>
            <a:r>
              <a:rPr lang="en-US" sz="1400" b="1" dirty="0">
                <a:solidFill>
                  <a:schemeClr val="accent1"/>
                </a:solidFill>
              </a:rPr>
              <a:t>Rom 13:9-10. </a:t>
            </a:r>
            <a:pPr indent="0" marL="0">
              <a:spcAft>
                <a:spcPts val="300"/>
              </a:spcAft>
              <a:buNone/>
            </a:pPr>
            <a:r>
              <a:rPr lang="en-US" sz="1400" dirty="0">
                <a:solidFill>
                  <a:schemeClr val="tx1"/>
                </a:solidFill>
              </a:rPr>
              <a:t>Love worketh no ill to his neighbour: therefore love is the fulfilling of the law, the second commandment of v. 31.</a:t>
            </a:r>
            <a:endParaRPr lang="en-US" sz="1500" dirty="0"/>
          </a:p>
          <a:p>
            <a:pPr marL="177800" indent="-177800">
              <a:spcAft>
                <a:spcPts val="300"/>
              </a:spcAft>
              <a:buSzPct val="100000"/>
              <a:buChar char="•"/>
            </a:pPr>
            <a:r>
              <a:rPr lang="en-US" sz="1400" b="1" dirty="0">
                <a:solidFill>
                  <a:schemeClr val="accent1"/>
                </a:solidFill>
              </a:rPr>
              <a:t>Gal 5:14. </a:t>
            </a:r>
            <a:pPr indent="0" marL="0">
              <a:spcAft>
                <a:spcPts val="300"/>
              </a:spcAft>
              <a:buNone/>
            </a:pPr>
            <a:r>
              <a:rPr lang="en-US" sz="1400" dirty="0">
                <a:solidFill>
                  <a:schemeClr val="tx1"/>
                </a:solidFill>
              </a:rPr>
              <a:t>For all the law is fulfilled in one word, even in this; Thou shalt love thy neighbour as thyself, the same words as v. 31.</a:t>
            </a:r>
            <a:endParaRPr lang="en-US" sz="1500" dirty="0"/>
          </a:p>
          <a:p>
            <a:pPr marL="177800" indent="-177800">
              <a:spcAft>
                <a:spcPts val="300"/>
              </a:spcAft>
              <a:buSzPct val="100000"/>
              <a:buChar char="•"/>
            </a:pPr>
            <a:r>
              <a:rPr lang="en-US" sz="1400" b="1" dirty="0">
                <a:solidFill>
                  <a:schemeClr val="accent1"/>
                </a:solidFill>
              </a:rPr>
              <a:t>1 John 4:20. </a:t>
            </a:r>
            <a:pPr indent="0" marL="0">
              <a:spcAft>
                <a:spcPts val="300"/>
              </a:spcAft>
              <a:buNone/>
            </a:pPr>
            <a:r>
              <a:rPr lang="en-US" sz="1400" dirty="0">
                <a:solidFill>
                  <a:schemeClr val="tx1"/>
                </a:solidFill>
              </a:rPr>
              <a:t>For he that loveth not his brother whom he hath seen, how can he love God whom he hath not seen?, the two commandments joined, as in vv. 30-31.</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RELATED BIBLE PASSAGES  ·  3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Mark 12 — Trick Questions; Widow's Coins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David's son and David's Lord</a:t>
            </a:r>
            <a:endParaRPr lang="en-US" sz="1500" dirty="0"/>
          </a:p>
          <a:p>
            <a:pPr marL="177800" indent="-177800">
              <a:spcAft>
                <a:spcPts val="300"/>
              </a:spcAft>
              <a:buSzPct val="100000"/>
              <a:buChar char="•"/>
            </a:pPr>
            <a:r>
              <a:rPr lang="en-US" sz="1400" b="1" dirty="0">
                <a:solidFill>
                  <a:schemeClr val="accent1"/>
                </a:solidFill>
              </a:rPr>
              <a:t>Acts 2:34-36. </a:t>
            </a:r>
            <a:pPr indent="0" marL="0">
              <a:spcAft>
                <a:spcPts val="300"/>
              </a:spcAft>
              <a:buNone/>
            </a:pPr>
            <a:r>
              <a:rPr lang="en-US" sz="1400" dirty="0">
                <a:solidFill>
                  <a:schemeClr val="tx1"/>
                </a:solidFill>
              </a:rPr>
              <a:t>God hath made that same Jesus, whom ye have crucified, both Lord and Christ, Peter's answer to vv. 35-37.</a:t>
            </a:r>
            <a:endParaRPr lang="en-US" sz="1500" dirty="0"/>
          </a:p>
          <a:p>
            <a:pPr marL="177800" indent="-177800">
              <a:spcAft>
                <a:spcPts val="300"/>
              </a:spcAft>
              <a:buSzPct val="100000"/>
              <a:buChar char="•"/>
            </a:pPr>
            <a:r>
              <a:rPr lang="en-US" sz="1400" b="1" dirty="0">
                <a:solidFill>
                  <a:schemeClr val="accent1"/>
                </a:solidFill>
              </a:rPr>
              <a:t>Rom 1:3-4. </a:t>
            </a:r>
            <a:pPr indent="0" marL="0">
              <a:spcAft>
                <a:spcPts val="300"/>
              </a:spcAft>
              <a:buNone/>
            </a:pPr>
            <a:r>
              <a:rPr lang="en-US" sz="1400" dirty="0">
                <a:solidFill>
                  <a:schemeClr val="tx1"/>
                </a:solidFill>
              </a:rPr>
              <a:t>Made of the seed of David according to the flesh, the son of David of v. 35.</a:t>
            </a:r>
            <a:endParaRPr lang="en-US" sz="1500" dirty="0"/>
          </a:p>
          <a:p>
            <a:pPr marL="177800" indent="-177800">
              <a:spcAft>
                <a:spcPts val="300"/>
              </a:spcAft>
              <a:buSzPct val="100000"/>
              <a:buChar char="•"/>
            </a:pPr>
            <a:r>
              <a:rPr lang="en-US" sz="1400" b="1" dirty="0">
                <a:solidFill>
                  <a:schemeClr val="accent1"/>
                </a:solidFill>
              </a:rPr>
              <a:t>Heb 1:13. </a:t>
            </a:r>
            <a:pPr indent="0" marL="0">
              <a:spcAft>
                <a:spcPts val="300"/>
              </a:spcAft>
              <a:buNone/>
            </a:pPr>
            <a:r>
              <a:rPr lang="en-US" sz="1400" dirty="0">
                <a:solidFill>
                  <a:schemeClr val="tx1"/>
                </a:solidFill>
              </a:rPr>
              <a:t>Sit on my right hand, until I make thine enemies thy footstool, the words of v. 36 applied to Christ.</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Beware of the scribes</a:t>
            </a:r>
            <a:endParaRPr lang="en-US" sz="1500" dirty="0"/>
          </a:p>
          <a:p>
            <a:pPr marL="177800" indent="-177800">
              <a:spcAft>
                <a:spcPts val="300"/>
              </a:spcAft>
              <a:buSzPct val="100000"/>
              <a:buChar char="•"/>
            </a:pPr>
            <a:r>
              <a:rPr lang="en-US" sz="1400" b="1" dirty="0">
                <a:solidFill>
                  <a:schemeClr val="accent1"/>
                </a:solidFill>
              </a:rPr>
              <a:t>Matt 6:5. </a:t>
            </a:r>
            <a:pPr indent="0" marL="0">
              <a:spcAft>
                <a:spcPts val="300"/>
              </a:spcAft>
              <a:buNone/>
            </a:pPr>
            <a:r>
              <a:rPr lang="en-US" sz="1400" dirty="0">
                <a:solidFill>
                  <a:schemeClr val="tx1"/>
                </a:solidFill>
              </a:rPr>
              <a:t>They love to pray standing in the synagogues, the show of vv. 38-40.</a:t>
            </a:r>
            <a:endParaRPr lang="en-US" sz="1500" dirty="0"/>
          </a:p>
          <a:p>
            <a:pPr marL="177800" indent="-177800">
              <a:spcAft>
                <a:spcPts val="300"/>
              </a:spcAft>
              <a:buSzPct val="100000"/>
              <a:buChar char="•"/>
            </a:pPr>
            <a:r>
              <a:rPr lang="en-US" sz="1400" b="1" dirty="0">
                <a:solidFill>
                  <a:schemeClr val="accent1"/>
                </a:solidFill>
              </a:rPr>
              <a:t>Ezek 22:25. </a:t>
            </a:r>
            <a:pPr indent="0" marL="0">
              <a:spcAft>
                <a:spcPts val="300"/>
              </a:spcAft>
              <a:buNone/>
            </a:pPr>
            <a:r>
              <a:rPr lang="en-US" sz="1400" dirty="0">
                <a:solidFill>
                  <a:schemeClr val="tx1"/>
                </a:solidFill>
              </a:rPr>
              <a:t>They have devoured souls; they have taken the treasure and precious things; they have made her many widows, the devouring of v. 40.</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widow who gave all</a:t>
            </a:r>
            <a:endParaRPr lang="en-US" sz="1500" dirty="0"/>
          </a:p>
          <a:p>
            <a:pPr marL="177800" indent="-177800">
              <a:spcAft>
                <a:spcPts val="300"/>
              </a:spcAft>
              <a:buSzPct val="100000"/>
              <a:buChar char="•"/>
            </a:pPr>
            <a:r>
              <a:rPr lang="en-US" sz="1400" b="1" dirty="0">
                <a:solidFill>
                  <a:schemeClr val="accent1"/>
                </a:solidFill>
              </a:rPr>
              <a:t>2 Cor 8:12. </a:t>
            </a:r>
            <a:pPr indent="0" marL="0">
              <a:spcAft>
                <a:spcPts val="300"/>
              </a:spcAft>
              <a:buNone/>
            </a:pPr>
            <a:r>
              <a:rPr lang="en-US" sz="1400" dirty="0">
                <a:solidFill>
                  <a:schemeClr val="tx1"/>
                </a:solidFill>
              </a:rPr>
              <a:t>It is accepted according to that a man hath, and not according to that he hath not, the gift of vv. 43-44.</a:t>
            </a:r>
            <a:endParaRPr lang="en-US" sz="1500" dirty="0"/>
          </a:p>
          <a:p>
            <a:pPr marL="177800" indent="-177800">
              <a:spcAft>
                <a:spcPts val="300"/>
              </a:spcAft>
              <a:buSzPct val="100000"/>
              <a:buChar char="•"/>
            </a:pPr>
            <a:r>
              <a:rPr lang="en-US" sz="1400" b="1" dirty="0">
                <a:solidFill>
                  <a:schemeClr val="accent1"/>
                </a:solidFill>
              </a:rPr>
              <a:t>2 Cor 8:2. </a:t>
            </a:r>
            <a:pPr indent="0" marL="0">
              <a:spcAft>
                <a:spcPts val="300"/>
              </a:spcAft>
              <a:buNone/>
            </a:pPr>
            <a:r>
              <a:rPr lang="en-US" sz="1400" dirty="0">
                <a:solidFill>
                  <a:schemeClr val="tx1"/>
                </a:solidFill>
              </a:rPr>
              <a:t>Their deep poverty abounded unto the riches of their liberality, the poor giver of v. 42.</a:t>
            </a:r>
            <a:endParaRPr lang="en-US" sz="1500" dirty="0"/>
          </a:p>
          <a:p>
            <a:pPr marL="177800" indent="-177800">
              <a:spcAft>
                <a:spcPts val="300"/>
              </a:spcAft>
              <a:buSzPct val="100000"/>
              <a:buChar char="•"/>
            </a:pPr>
            <a:r>
              <a:rPr lang="en-US" sz="1400" b="1" dirty="0">
                <a:solidFill>
                  <a:schemeClr val="accent1"/>
                </a:solidFill>
              </a:rPr>
              <a:t>1 Kings 17:12. </a:t>
            </a:r>
            <a:pPr indent="0" marL="0">
              <a:spcAft>
                <a:spcPts val="300"/>
              </a:spcAft>
              <a:buNone/>
            </a:pPr>
            <a:r>
              <a:rPr lang="en-US" sz="1400" dirty="0">
                <a:solidFill>
                  <a:schemeClr val="tx1"/>
                </a:solidFill>
              </a:rPr>
              <a:t>I have not a cake, but an handful of meal in a barrel, another widow who gave from her want, like v. 44.</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Mark 12 — Trick Questions; Widow's Coins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1. </a:t>
            </a:r>
            <a:pPr indent="0" marL="0">
              <a:spcAft>
                <a:spcPts val="800"/>
              </a:spcAft>
              <a:buNone/>
            </a:pPr>
            <a:r>
              <a:rPr lang="en-US" sz="1600" dirty="0">
                <a:solidFill>
                  <a:schemeClr val="tx1"/>
                </a:solidFill>
              </a:rPr>
              <a:t>The winefat is "hypolenion," the vat under the winepress where the juice ran down.</a:t>
            </a:r>
            <a:endParaRPr lang="en-US" sz="1600" dirty="0"/>
          </a:p>
          <a:p>
            <a:pPr indent="0" marL="0">
              <a:spcAft>
                <a:spcPts val="800"/>
              </a:spcAft>
              <a:buNone/>
            </a:pPr>
            <a:r>
              <a:rPr lang="en-US" sz="1600" b="1" dirty="0">
                <a:solidFill>
                  <a:schemeClr val="accent1"/>
                </a:solidFill>
              </a:rPr>
              <a:t>v. 15. </a:t>
            </a:r>
            <a:pPr indent="0" marL="0">
              <a:spcAft>
                <a:spcPts val="800"/>
              </a:spcAft>
              <a:buNone/>
            </a:pPr>
            <a:r>
              <a:rPr lang="en-US" sz="1600" dirty="0">
                <a:solidFill>
                  <a:schemeClr val="tx1"/>
                </a:solidFill>
              </a:rPr>
              <a:t>A penny is a "denarion," a silver coin worth a day's wage, bearing Caesar's image.</a:t>
            </a:r>
            <a:endParaRPr lang="en-US" sz="1600" dirty="0"/>
          </a:p>
          <a:p>
            <a:pPr indent="0" marL="0">
              <a:spcAft>
                <a:spcPts val="800"/>
              </a:spcAft>
              <a:buNone/>
            </a:pPr>
            <a:r>
              <a:rPr lang="en-US" sz="1600" b="1" dirty="0">
                <a:solidFill>
                  <a:schemeClr val="accent1"/>
                </a:solidFill>
              </a:rPr>
              <a:t>v. 26. </a:t>
            </a:r>
            <a:pPr indent="0" marL="0">
              <a:spcAft>
                <a:spcPts val="800"/>
              </a:spcAft>
              <a:buNone/>
            </a:pPr>
            <a:r>
              <a:rPr lang="en-US" sz="1600" dirty="0">
                <a:solidFill>
                  <a:schemeClr val="tx1"/>
                </a:solidFill>
              </a:rPr>
              <a:t>In the bush means in the passage about the bush, Exod 3:6. There were no chapter numbers, so a passage was named by its subject.</a:t>
            </a:r>
            <a:endParaRPr lang="en-US" sz="1600" dirty="0"/>
          </a:p>
          <a:p>
            <a:pPr indent="0" marL="0">
              <a:spcAft>
                <a:spcPts val="800"/>
              </a:spcAft>
              <a:buNone/>
            </a:pPr>
            <a:r>
              <a:rPr lang="en-US" sz="1600" b="1" dirty="0">
                <a:solidFill>
                  <a:schemeClr val="accent1"/>
                </a:solidFill>
              </a:rPr>
              <a:t>v. 29. </a:t>
            </a:r>
            <a:pPr indent="0" marL="0">
              <a:spcAft>
                <a:spcPts val="800"/>
              </a:spcAft>
              <a:buNone/>
            </a:pPr>
            <a:r>
              <a:rPr lang="en-US" sz="1600" dirty="0">
                <a:solidFill>
                  <a:schemeClr val="tx1"/>
                </a:solidFill>
              </a:rPr>
              <a:t>The Lord our God is one Lord quotes the "Shema" of Deut 6:4, named for its first word, Hear.</a:t>
            </a:r>
            <a:endParaRPr lang="en-US" sz="1600" dirty="0"/>
          </a:p>
          <a:p>
            <a:pPr indent="0" marL="0">
              <a:spcAft>
                <a:spcPts val="800"/>
              </a:spcAft>
              <a:buNone/>
            </a:pPr>
            <a:r>
              <a:rPr lang="en-US" sz="1600" b="1" dirty="0">
                <a:solidFill>
                  <a:schemeClr val="accent1"/>
                </a:solidFill>
              </a:rPr>
              <a:t>v. 40. </a:t>
            </a:r>
            <a:pPr indent="0" marL="0">
              <a:spcAft>
                <a:spcPts val="800"/>
              </a:spcAft>
              <a:buNone/>
            </a:pPr>
            <a:r>
              <a:rPr lang="en-US" sz="1600" dirty="0">
                <a:solidFill>
                  <a:schemeClr val="tx1"/>
                </a:solidFill>
              </a:rPr>
              <a:t>Greater damnation means a heavier judgment or condemnation, "krima," not a different place.</a:t>
            </a:r>
            <a:endParaRPr lang="en-US" sz="1600" dirty="0"/>
          </a:p>
          <a:p>
            <a:pPr indent="0" marL="0">
              <a:spcAft>
                <a:spcPts val="800"/>
              </a:spcAft>
              <a:buNone/>
            </a:pPr>
            <a:r>
              <a:rPr lang="en-US" sz="1600" b="1" dirty="0">
                <a:solidFill>
                  <a:schemeClr val="accent1"/>
                </a:solidFill>
              </a:rPr>
              <a:t>v. 42. </a:t>
            </a:r>
            <a:pPr indent="0" marL="0">
              <a:spcAft>
                <a:spcPts val="800"/>
              </a:spcAft>
              <a:buNone/>
            </a:pPr>
            <a:r>
              <a:rPr lang="en-US" sz="1600" dirty="0">
                <a:solidFill>
                  <a:schemeClr val="tx1"/>
                </a:solidFill>
              </a:rPr>
              <a:t>Two mites are two "lepta," the smallest coins, which make a farthing, a "kodrantes," the Roman quadrans.</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THE MAIN PEOPLE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Mark 12 — Trick Questions; Widow's Coins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Jesus, who spoke the parable and answered the questions (vv. 1, 17, 24, 29, 35).</a:t>
            </a:r>
            <a:endParaRPr lang="en-US" sz="1500" dirty="0"/>
          </a:p>
          <a:p>
            <a:pPr marL="203200" indent="-203200">
              <a:spcAft>
                <a:spcPts val="600"/>
              </a:spcAft>
              <a:buSzPct val="100000"/>
              <a:buChar char="•"/>
            </a:pPr>
            <a:r>
              <a:rPr lang="en-US" sz="1500" dirty="0">
                <a:solidFill>
                  <a:schemeClr val="tx1"/>
                </a:solidFill>
              </a:rPr>
              <a:t>The chief priests, scribes, and elders, against whom the parable was spoken (v. 12; Mark 11:27).</a:t>
            </a:r>
            <a:endParaRPr lang="en-US" sz="1500" dirty="0"/>
          </a:p>
          <a:p>
            <a:pPr marL="203200" indent="-203200">
              <a:spcAft>
                <a:spcPts val="600"/>
              </a:spcAft>
              <a:buSzPct val="100000"/>
              <a:buChar char="•"/>
            </a:pPr>
            <a:r>
              <a:rPr lang="en-US" sz="1500" dirty="0">
                <a:solidFill>
                  <a:schemeClr val="tx1"/>
                </a:solidFill>
              </a:rPr>
              <a:t>The man, the lord of the vineyard, with his servants and wellbeloved son, and the husbandmen (vv. 1-9).</a:t>
            </a:r>
            <a:endParaRPr lang="en-US" sz="1500" dirty="0"/>
          </a:p>
          <a:p>
            <a:pPr marL="203200" indent="-203200">
              <a:spcAft>
                <a:spcPts val="600"/>
              </a:spcAft>
              <a:buSzPct val="100000"/>
              <a:buChar char="•"/>
            </a:pPr>
            <a:r>
              <a:rPr lang="en-US" sz="1500" dirty="0">
                <a:solidFill>
                  <a:schemeClr val="tx1"/>
                </a:solidFill>
              </a:rPr>
              <a:t>Certain of the Pharisees and of the Herodians (v. 13).</a:t>
            </a:r>
            <a:endParaRPr lang="en-US" sz="1500" dirty="0"/>
          </a:p>
          <a:p>
            <a:pPr marL="203200" indent="-203200">
              <a:spcAft>
                <a:spcPts val="600"/>
              </a:spcAft>
              <a:buSzPct val="100000"/>
              <a:buChar char="•"/>
            </a:pPr>
            <a:r>
              <a:rPr lang="en-US" sz="1500" dirty="0">
                <a:solidFill>
                  <a:schemeClr val="tx1"/>
                </a:solidFill>
              </a:rPr>
              <a:t>Caesar, whose image was on the penny (vv. 14-17).</a:t>
            </a:r>
            <a:endParaRPr lang="en-US" sz="1500" dirty="0"/>
          </a:p>
          <a:p>
            <a:pPr marL="203200" indent="-203200">
              <a:spcAft>
                <a:spcPts val="600"/>
              </a:spcAft>
              <a:buSzPct val="100000"/>
              <a:buChar char="•"/>
            </a:pPr>
            <a:r>
              <a:rPr lang="en-US" sz="1500" dirty="0">
                <a:solidFill>
                  <a:schemeClr val="tx1"/>
                </a:solidFill>
              </a:rPr>
              <a:t>The Sadducees, which say there is no resurrection (v. 18).</a:t>
            </a:r>
            <a:endParaRPr lang="en-US" sz="1500" dirty="0"/>
          </a:p>
          <a:p>
            <a:pPr marL="203200" indent="-203200">
              <a:spcAft>
                <a:spcPts val="600"/>
              </a:spcAft>
              <a:buSzPct val="100000"/>
              <a:buChar char="•"/>
            </a:pPr>
            <a:r>
              <a:rPr lang="en-US" sz="1500" dirty="0">
                <a:solidFill>
                  <a:schemeClr val="tx1"/>
                </a:solidFill>
              </a:rPr>
              <a:t>Moses, who wrote the law of the brother's wife (vv. 19, 26).</a:t>
            </a:r>
            <a:endParaRPr lang="en-US" sz="1500" dirty="0"/>
          </a:p>
          <a:p>
            <a:pPr marL="203200" indent="-203200">
              <a:spcAft>
                <a:spcPts val="600"/>
              </a:spcAft>
              <a:buSzPct val="100000"/>
              <a:buChar char="•"/>
            </a:pPr>
            <a:r>
              <a:rPr lang="en-US" sz="1500" dirty="0">
                <a:solidFill>
                  <a:schemeClr val="tx1"/>
                </a:solidFill>
              </a:rPr>
              <a:t>Seven brethren and the woman they married (vv. 20-23).</a:t>
            </a:r>
            <a:endParaRPr lang="en-US" sz="1500" dirty="0"/>
          </a:p>
          <a:p>
            <a:pPr marL="203200" indent="-203200">
              <a:spcAft>
                <a:spcPts val="600"/>
              </a:spcAft>
              <a:buSzPct val="100000"/>
              <a:buChar char="•"/>
            </a:pPr>
            <a:r>
              <a:rPr lang="en-US" sz="1500" dirty="0">
                <a:solidFill>
                  <a:schemeClr val="tx1"/>
                </a:solidFill>
              </a:rPr>
              <a:t>Abraham, Isaac, and Jacob (v. 26).</a:t>
            </a:r>
            <a:endParaRPr lang="en-US" sz="1500" dirty="0"/>
          </a:p>
          <a:p>
            <a:pPr marL="203200" indent="-203200">
              <a:spcAft>
                <a:spcPts val="600"/>
              </a:spcAft>
              <a:buSzPct val="100000"/>
              <a:buChar char="•"/>
            </a:pPr>
            <a:r>
              <a:rPr lang="en-US" sz="1500" dirty="0">
                <a:solidFill>
                  <a:schemeClr val="tx1"/>
                </a:solidFill>
              </a:rPr>
              <a:t>One of the scribes, not far from the kingdom of God (vv. 28-34).</a:t>
            </a:r>
            <a:endParaRPr lang="en-US" sz="1500" dirty="0"/>
          </a:p>
          <a:p>
            <a:pPr marL="203200" indent="-203200">
              <a:spcAft>
                <a:spcPts val="600"/>
              </a:spcAft>
              <a:buSzPct val="100000"/>
              <a:buChar char="•"/>
            </a:pPr>
            <a:r>
              <a:rPr lang="en-US" sz="1500" dirty="0">
                <a:solidFill>
                  <a:schemeClr val="tx1"/>
                </a:solidFill>
              </a:rPr>
              <a:t>David, who called Christ Lord by the Holy Ghost (vv. 35-37).</a:t>
            </a:r>
            <a:endParaRPr lang="en-US" sz="1500" dirty="0"/>
          </a:p>
          <a:p>
            <a:pPr marL="203200" indent="-203200">
              <a:spcAft>
                <a:spcPts val="600"/>
              </a:spcAft>
              <a:buSzPct val="100000"/>
              <a:buChar char="•"/>
            </a:pPr>
            <a:r>
              <a:rPr lang="en-US" sz="1500" dirty="0">
                <a:solidFill>
                  <a:schemeClr val="tx1"/>
                </a:solidFill>
              </a:rPr>
              <a:t>A certain poor widow, and the rich at the treasury (vv. 41-44).</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WHERE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Mark 12 — Trick Questions; Widow's Coins</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pin"/>
          <p:cNvSpPr/>
          <p:nvPr/>
        </p:nvSpPr>
        <p:spPr>
          <a:xfrm>
            <a:off x="822960" y="1737360"/>
            <a:ext cx="438912" cy="438912"/>
          </a:xfrm>
          <a:prstGeom prst="ellipse">
            <a:avLst/>
          </a:prstGeom>
          <a:solidFill>
            <a:schemeClr val="accent1"/>
          </a:solidFill>
          <a:ln/>
        </p:spPr>
      </p:sp>
      <p:pic>
        <p:nvPicPr>
          <p:cNvPr id="7" name="icon-pin" descr="pin">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The temple at Jerusalem, where he taught (v. 35; Mark 11:27).</a:t>
            </a:r>
            <a:endParaRPr lang="en-US" sz="1500" dirty="0"/>
          </a:p>
          <a:p>
            <a:pPr marL="203200" indent="-203200">
              <a:spcAft>
                <a:spcPts val="600"/>
              </a:spcAft>
              <a:buSzPct val="100000"/>
              <a:buChar char="•"/>
            </a:pPr>
            <a:r>
              <a:rPr lang="en-US" sz="1500" dirty="0">
                <a:solidFill>
                  <a:schemeClr val="tx1"/>
                </a:solidFill>
              </a:rPr>
              <a:t>The vineyard of the parable, with its hedge, winefat, and tower (vv. 1, 8).</a:t>
            </a:r>
            <a:endParaRPr lang="en-US" sz="1500" dirty="0"/>
          </a:p>
          <a:p>
            <a:pPr marL="203200" indent="-203200">
              <a:spcAft>
                <a:spcPts val="600"/>
              </a:spcAft>
              <a:buSzPct val="100000"/>
              <a:buChar char="•"/>
            </a:pPr>
            <a:r>
              <a:rPr lang="en-US" sz="1500" dirty="0">
                <a:solidFill>
                  <a:schemeClr val="tx1"/>
                </a:solidFill>
              </a:rPr>
              <a:t>The far country, where the lord went (v. 1).</a:t>
            </a:r>
            <a:endParaRPr lang="en-US" sz="1500" dirty="0"/>
          </a:p>
          <a:p>
            <a:pPr marL="203200" indent="-203200">
              <a:spcAft>
                <a:spcPts val="600"/>
              </a:spcAft>
              <a:buSzPct val="100000"/>
              <a:buChar char="•"/>
            </a:pPr>
            <a:r>
              <a:rPr lang="en-US" sz="1500" dirty="0">
                <a:solidFill>
                  <a:schemeClr val="tx1"/>
                </a:solidFill>
              </a:rPr>
              <a:t>The bush, where God spake to Moses (v. 26).</a:t>
            </a:r>
            <a:endParaRPr lang="en-US" sz="1500" dirty="0"/>
          </a:p>
          <a:p>
            <a:pPr marL="203200" indent="-203200">
              <a:spcAft>
                <a:spcPts val="600"/>
              </a:spcAft>
              <a:buSzPct val="100000"/>
              <a:buChar char="•"/>
            </a:pPr>
            <a:r>
              <a:rPr lang="en-US" sz="1500" dirty="0">
                <a:solidFill>
                  <a:schemeClr val="tx1"/>
                </a:solidFill>
              </a:rPr>
              <a:t>The marketplaces, synagogues, and feasts that the scribes love (vv. 38-39).</a:t>
            </a:r>
            <a:endParaRPr lang="en-US" sz="1500" dirty="0"/>
          </a:p>
          <a:p>
            <a:pPr marL="203200" indent="-203200">
              <a:spcAft>
                <a:spcPts val="600"/>
              </a:spcAft>
              <a:buSzPct val="100000"/>
              <a:buChar char="•"/>
            </a:pPr>
            <a:r>
              <a:rPr lang="en-US" sz="1500" dirty="0">
                <a:solidFill>
                  <a:schemeClr val="tx1"/>
                </a:solidFill>
              </a:rPr>
              <a:t>The treasury, where the widow cast in two mites (vv. 41-43).</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Mark 12 — Trick Questions; Widow's Coins</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AD 33</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parable follows the question of Jesus' authority in the temple (v. 1; Mark 11:27-33).</a:t>
            </a:r>
            <a:endParaRPr lang="en-US" sz="1600" dirty="0"/>
          </a:p>
          <a:p>
            <a:pPr marL="203200" indent="-203200">
              <a:spcAft>
                <a:spcPts val="1000"/>
              </a:spcAft>
              <a:buSzPct val="100000"/>
              <a:buChar char="•"/>
            </a:pPr>
            <a:r>
              <a:rPr lang="en-US" sz="1600" dirty="0">
                <a:solidFill>
                  <a:schemeClr val="tx1"/>
                </a:solidFill>
              </a:rPr>
              <a:t>The questions come one after another, until no man after that durst ask him any question (vv. 13, 18, 28, 34).</a:t>
            </a:r>
            <a:endParaRPr lang="en-US" sz="1600" dirty="0"/>
          </a:p>
          <a:p>
            <a:pPr marL="203200" indent="-203200">
              <a:spcAft>
                <a:spcPts val="1000"/>
              </a:spcAft>
              <a:buSzPct val="100000"/>
              <a:buChar char="•"/>
            </a:pPr>
            <a:r>
              <a:rPr lang="en-US" sz="1600" dirty="0">
                <a:solidFill>
                  <a:schemeClr val="tx1"/>
                </a:solidFill>
              </a:rPr>
              <a:t>The widow's mites close the teaching in the temple, before Jesus leaves it in Mark 13:1 (vv. 41-44).</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April AD 33 (working), in the week of the passion before the crucifixion.</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2 — David v Ishbosheth</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David inquired of YHWH, went to Hebron (with both wives and his men). Judah anoints David. David blesses men of Jabesh-gilead. Abner made Ishbosheth (40/2) king over Israel at Mahanaim. David king at Hebron 7 years 6 months. Abner &amp; Joab propose 12 vs 12 contest at Gibeon pool. Battle severe that day, Abner's men beaten by David's servants. Asahel (who was speedy) killed by Abner while pursuing. Abner called to Joab from a hill, battle stopped.</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After Saul's death David enquired of the LORD and went up to Hebron, where the men of Judah anointed him king over the house of Judah. He blessed the men of Jabesh-gilead for burying Saul. But Abner, captain of Saul's host, made Ish-bosheth son of Saul king over Israel at Mahanaim. At the pool of Gibeon Abner's men met Joab's, and twelve young men of each side fell together at Helkath-hazzurim. In the sore battle that followed Abner was beaten. Swift Asahel pursued Abner and would not turn aside, and Abner smote him with the spear. At sunset Abner called, Shall the sword devour for ever? Joab blew a trumpet, and the pursuit stopped.</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FACTUAL SUMMARY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2 — David v Ishbosheth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David is anointed king of Judah at Hebron; Abner makes Ish-bosheth king of Israel; war at Gibeon, where Abner kills Asahel and calls Joab to stop the pursuit.</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David enquired of the LORD, Shall I go up into any of the cities of Judah? The LORD said, Go up, unto Hebron (v. 1).</a:t>
            </a:r>
            <a:endParaRPr lang="en-US" sz="1400" dirty="0"/>
          </a:p>
          <a:p>
            <a:pPr marL="203200" indent="-203200">
              <a:spcAft>
                <a:spcPts val="500"/>
              </a:spcAft>
              <a:buSzPct val="100000"/>
              <a:buChar char="•"/>
            </a:pPr>
            <a:r>
              <a:rPr lang="en-US" sz="1400" dirty="0">
                <a:solidFill>
                  <a:schemeClr val="tx1"/>
                </a:solidFill>
              </a:rPr>
              <a:t>David went up with his two wives, Ahinoam and Abigail, and his men with their households (vv. 2-3).</a:t>
            </a:r>
            <a:endParaRPr lang="en-US" sz="1400" dirty="0"/>
          </a:p>
          <a:p>
            <a:pPr marL="203200" indent="-203200">
              <a:spcAft>
                <a:spcPts val="500"/>
              </a:spcAft>
              <a:buSzPct val="100000"/>
              <a:buChar char="•"/>
            </a:pPr>
            <a:r>
              <a:rPr lang="en-US" sz="1400" dirty="0">
                <a:solidFill>
                  <a:schemeClr val="tx1"/>
                </a:solidFill>
              </a:rPr>
              <a:t>The men of Judah anointed David king over the house of Judah (v. 4).</a:t>
            </a:r>
            <a:endParaRPr lang="en-US" sz="1400" dirty="0"/>
          </a:p>
          <a:p>
            <a:pPr marL="203200" indent="-203200">
              <a:spcAft>
                <a:spcPts val="500"/>
              </a:spcAft>
              <a:buSzPct val="100000"/>
              <a:buChar char="•"/>
            </a:pPr>
            <a:r>
              <a:rPr lang="en-US" sz="1400" dirty="0">
                <a:solidFill>
                  <a:schemeClr val="tx1"/>
                </a:solidFill>
              </a:rPr>
              <a:t>He blessed the men of Jabesh-gilead, that ye have shewed this kindness unto Saul (vv. 4-7).</a:t>
            </a:r>
            <a:endParaRPr lang="en-US" sz="1400" dirty="0"/>
          </a:p>
          <a:p>
            <a:pPr marL="203200" indent="-203200">
              <a:spcAft>
                <a:spcPts val="500"/>
              </a:spcAft>
              <a:buSzPct val="100000"/>
              <a:buChar char="•"/>
            </a:pPr>
            <a:r>
              <a:rPr lang="en-US" sz="1400" dirty="0">
                <a:solidFill>
                  <a:schemeClr val="tx1"/>
                </a:solidFill>
              </a:rPr>
              <a:t>Abner the son of Ner took Ish-bosheth the son of Saul to Mahanaim and made him king over all Israel (vv. 8-9).</a:t>
            </a:r>
            <a:endParaRPr lang="en-US" sz="1400" dirty="0"/>
          </a:p>
          <a:p>
            <a:pPr marL="203200" indent="-203200">
              <a:spcAft>
                <a:spcPts val="500"/>
              </a:spcAft>
              <a:buSzPct val="100000"/>
              <a:buChar char="•"/>
            </a:pPr>
            <a:r>
              <a:rPr lang="en-US" sz="1400" dirty="0">
                <a:solidFill>
                  <a:schemeClr val="tx1"/>
                </a:solidFill>
              </a:rPr>
              <a:t>Ish-bosheth was 40 when he began to reign and reigned two years. David was king in Hebron seven years and six months (vv. 10-11).</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FACTUAL SUMMARY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2 — David v Ishbosheth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fact-card"/>
          <p:cNvSpPr/>
          <p:nvPr/>
        </p:nvSpPr>
        <p:spPr>
          <a:xfrm>
            <a:off x="548640" y="1508760"/>
            <a:ext cx="11094415" cy="4617720"/>
          </a:xfrm>
          <a:prstGeom prst="roundRect">
            <a:avLst>
              <a:gd name="adj" fmla="val 1980"/>
            </a:avLst>
          </a:prstGeom>
          <a:solidFill>
            <a:schemeClr val="bg2"/>
          </a:solidFill>
          <a:ln/>
        </p:spPr>
      </p:sp>
      <p:sp>
        <p:nvSpPr>
          <p:cNvPr id="6" name="icon-bg-list"/>
          <p:cNvSpPr/>
          <p:nvPr/>
        </p:nvSpPr>
        <p:spPr>
          <a:xfrm>
            <a:off x="822960" y="1737360"/>
            <a:ext cx="438912" cy="438912"/>
          </a:xfrm>
          <a:prstGeom prst="ellipse">
            <a:avLst/>
          </a:prstGeom>
          <a:solidFill>
            <a:schemeClr val="accent1"/>
          </a:solidFill>
          <a:ln/>
        </p:spPr>
      </p:sp>
      <p:pic>
        <p:nvPicPr>
          <p:cNvPr id="7" name="icon-list" descr="list">    </p:cNvPr>
          <p:cNvPicPr>
            <a:picLocks noChangeAspect="1"/>
          </p:cNvPicPr>
          <p:nvPr/>
        </p:nvPicPr>
        <p:blipFill>
          <a:blip r:embed="rId2"/>
          <a:stretch>
            <a:fillRect/>
          </a:stretch>
        </p:blipFill>
        <p:spPr>
          <a:xfrm>
            <a:off x="921715" y="1836115"/>
            <a:ext cx="241402" cy="241402"/>
          </a:xfrm>
          <a:prstGeom prst="rect">
            <a:avLst/>
          </a:prstGeom>
        </p:spPr>
      </p:pic>
      <p:sp>
        <p:nvSpPr>
          <p:cNvPr id="8" name="fact-text"/>
          <p:cNvSpPr txBox="1"/>
          <p:nvPr/>
        </p:nvSpPr>
        <p:spPr>
          <a:xfrm>
            <a:off x="1463040" y="1737360"/>
            <a:ext cx="9905695" cy="425196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Abner and Joab the son of Zeruiah met by the pool of Gibeon. Abner said, Let the young men now arise, and play before us (vv. 12-14).</a:t>
            </a:r>
            <a:endParaRPr lang="en-US" sz="1400" dirty="0"/>
          </a:p>
          <a:p>
            <a:pPr marL="203200" indent="-203200">
              <a:spcAft>
                <a:spcPts val="500"/>
              </a:spcAft>
              <a:buSzPct val="100000"/>
              <a:buChar char="•"/>
            </a:pPr>
            <a:r>
              <a:rPr lang="en-US" sz="1400" dirty="0">
                <a:solidFill>
                  <a:schemeClr val="tx1"/>
                </a:solidFill>
              </a:rPr>
              <a:t>Twelve of Benjamin and twelve of David's servants each thrust his sword in his fellow's side, and the place was called Helkath-hazzurim (vv. 15-16).</a:t>
            </a:r>
            <a:endParaRPr lang="en-US" sz="1400" dirty="0"/>
          </a:p>
          <a:p>
            <a:pPr marL="203200" indent="-203200">
              <a:spcAft>
                <a:spcPts val="500"/>
              </a:spcAft>
              <a:buSzPct val="100000"/>
              <a:buChar char="•"/>
            </a:pPr>
            <a:r>
              <a:rPr lang="en-US" sz="1400" dirty="0">
                <a:solidFill>
                  <a:schemeClr val="tx1"/>
                </a:solidFill>
              </a:rPr>
              <a:t>There was a very sore battle that day, and Abner was beaten before the servants of David (v. 17).</a:t>
            </a:r>
            <a:endParaRPr lang="en-US" sz="1400" dirty="0"/>
          </a:p>
          <a:p>
            <a:pPr marL="203200" indent="-203200">
              <a:spcAft>
                <a:spcPts val="500"/>
              </a:spcAft>
              <a:buSzPct val="100000"/>
              <a:buChar char="•"/>
            </a:pPr>
            <a:r>
              <a:rPr lang="en-US" sz="1400" dirty="0">
                <a:solidFill>
                  <a:schemeClr val="tx1"/>
                </a:solidFill>
              </a:rPr>
              <a:t>Asahel, light of foot as a wild roe, pursued Abner and turned not to the right hand nor to the left (vv. 18-19).</a:t>
            </a:r>
            <a:endParaRPr lang="en-US" sz="1400" dirty="0"/>
          </a:p>
          <a:p>
            <a:pPr marL="203200" indent="-203200">
              <a:spcAft>
                <a:spcPts val="500"/>
              </a:spcAft>
              <a:buSzPct val="100000"/>
              <a:buChar char="•"/>
            </a:pPr>
            <a:r>
              <a:rPr lang="en-US" sz="1400" dirty="0">
                <a:solidFill>
                  <a:schemeClr val="tx1"/>
                </a:solidFill>
              </a:rPr>
              <a:t>Abner said, Turn thee aside; wherefore should I smite thee to the ground? (vv. 20-22).</a:t>
            </a:r>
            <a:endParaRPr lang="en-US" sz="1400" dirty="0"/>
          </a:p>
          <a:p>
            <a:pPr marL="203200" indent="-203200">
              <a:spcAft>
                <a:spcPts val="500"/>
              </a:spcAft>
              <a:buSzPct val="100000"/>
              <a:buChar char="•"/>
            </a:pPr>
            <a:r>
              <a:rPr lang="en-US" sz="1400" dirty="0">
                <a:solidFill>
                  <a:schemeClr val="tx1"/>
                </a:solidFill>
              </a:rPr>
              <a:t>He refused, and Abner smote him under the fifth rib with the hinder end of the spear, and he died (v. 23).</a:t>
            </a:r>
            <a:endParaRPr lang="en-US" sz="1400" dirty="0"/>
          </a:p>
          <a:p>
            <a:pPr marL="203200" indent="-203200">
              <a:spcAft>
                <a:spcPts val="500"/>
              </a:spcAft>
              <a:buSzPct val="100000"/>
              <a:buChar char="•"/>
            </a:pPr>
            <a:r>
              <a:rPr lang="en-US" sz="1400" dirty="0">
                <a:solidFill>
                  <a:schemeClr val="tx1"/>
                </a:solidFill>
              </a:rPr>
              <a:t>At sunset at the hill of Ammah, Abner called, Shall the sword devour for ever? Joab blew a trumpet, and the people pursued no more (vv. 24-28).</a:t>
            </a:r>
            <a:endParaRPr lang="en-US" sz="1400" dirty="0"/>
          </a:p>
          <a:p>
            <a:pPr marL="203200" indent="-203200">
              <a:spcAft>
                <a:spcPts val="500"/>
              </a:spcAft>
              <a:buSzPct val="100000"/>
              <a:buChar char="•"/>
            </a:pPr>
            <a:r>
              <a:rPr lang="en-US" sz="1400" dirty="0">
                <a:solidFill>
                  <a:schemeClr val="tx1"/>
                </a:solidFill>
              </a:rPr>
              <a:t>Abner went over Jordan to Mahanaim. David lacked 19 men and Asahel; of Abner's men 360 died (vv. 29-31).</a:t>
            </a:r>
            <a:endParaRPr lang="en-US" sz="1400" dirty="0"/>
          </a:p>
          <a:p>
            <a:pPr marL="203200" indent="-203200">
              <a:spcAft>
                <a:spcPts val="500"/>
              </a:spcAft>
              <a:buSzPct val="100000"/>
              <a:buChar char="•"/>
            </a:pPr>
            <a:r>
              <a:rPr lang="en-US" sz="1400" dirty="0">
                <a:solidFill>
                  <a:schemeClr val="tx1"/>
                </a:solidFill>
              </a:rPr>
              <a:t>They buried Asahel in Bethlehem, and Joab came to Hebron at break of day (v. 32).</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2 — David v Ishbosheth</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1 Chron 3:4. </a:t>
            </a:r>
            <a:pPr indent="0" marL="0">
              <a:spcAft>
                <a:spcPts val="1400"/>
              </a:spcAft>
              <a:buNone/>
            </a:pPr>
            <a:r>
              <a:rPr lang="en-US" sz="1700" dirty="0">
                <a:solidFill>
                  <a:schemeClr val="tx1"/>
                </a:solidFill>
              </a:rPr>
              <a:t>These six were born unto him in Hebron; and there he reigned seven years and six months, the reign in Hebron of v. 11.</a:t>
            </a:r>
            <a:endParaRPr lang="en-US" sz="1700" dirty="0"/>
          </a:p>
          <a:p>
            <a:pPr indent="0" marL="0">
              <a:spcAft>
                <a:spcPts val="1400"/>
              </a:spcAft>
              <a:buNone/>
            </a:pPr>
            <a:r>
              <a:rPr lang="en-US" sz="1700" b="1" dirty="0">
                <a:solidFill>
                  <a:schemeClr val="accent1"/>
                </a:solidFill>
              </a:rPr>
              <a:t>1 Chron 11:1-3. </a:t>
            </a:r>
            <a:pPr indent="0" marL="0">
              <a:spcAft>
                <a:spcPts val="1400"/>
              </a:spcAft>
              <a:buNone/>
            </a:pPr>
            <a:r>
              <a:rPr lang="en-US" sz="1700" dirty="0">
                <a:solidFill>
                  <a:schemeClr val="tx1"/>
                </a:solidFill>
              </a:rPr>
              <a:t>And they anointed David king over Israel, the later anointing over all Israel at Hebron; v. 4 is the first anointing, over Judah only.</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No later passage quotes the words of this chapter.</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RELATED BIBLE PASSAGES  ·  1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2 — David v Ishbosheth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Later restatement of the reign in Hebron</a:t>
            </a:r>
            <a:endParaRPr lang="en-US" sz="1500" dirty="0"/>
          </a:p>
          <a:p>
            <a:pPr marL="177800" indent="-177800">
              <a:spcAft>
                <a:spcPts val="300"/>
              </a:spcAft>
              <a:buSzPct val="100000"/>
              <a:buChar char="•"/>
            </a:pPr>
            <a:r>
              <a:rPr lang="en-US" sz="1400" b="1" dirty="0">
                <a:solidFill>
                  <a:schemeClr val="accent1"/>
                </a:solidFill>
              </a:rPr>
              <a:t>2 Sam 5:5. </a:t>
            </a:r>
            <a:pPr indent="0" marL="0">
              <a:spcAft>
                <a:spcPts val="300"/>
              </a:spcAft>
              <a:buNone/>
            </a:pPr>
            <a:r>
              <a:rPr lang="en-US" sz="1400" dirty="0">
                <a:solidFill>
                  <a:schemeClr val="tx1"/>
                </a:solidFill>
              </a:rPr>
              <a:t>In Hebron he reigned over Judah seven years and six months, the same span as v. 11.</a:t>
            </a:r>
            <a:endParaRPr lang="en-US" sz="1500" dirty="0"/>
          </a:p>
          <a:p>
            <a:pPr marL="177800" indent="-177800">
              <a:spcAft>
                <a:spcPts val="300"/>
              </a:spcAft>
              <a:buSzPct val="100000"/>
              <a:buChar char="•"/>
            </a:pPr>
            <a:r>
              <a:rPr lang="en-US" sz="1400" b="1" dirty="0">
                <a:solidFill>
                  <a:schemeClr val="accent1"/>
                </a:solidFill>
              </a:rPr>
              <a:t>1 Kings 2:11. </a:t>
            </a:r>
            <a:pPr indent="0" marL="0">
              <a:spcAft>
                <a:spcPts val="300"/>
              </a:spcAft>
              <a:buNone/>
            </a:pPr>
            <a:r>
              <a:rPr lang="en-US" sz="1400" dirty="0">
                <a:solidFill>
                  <a:schemeClr val="tx1"/>
                </a:solidFill>
              </a:rPr>
              <a:t>Seven years reigned he in Hebron, and thirty and three years reigned he in Jerusalem, the same years as v. 11.</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David enquired of the LORD</a:t>
            </a:r>
            <a:endParaRPr lang="en-US" sz="1500" dirty="0"/>
          </a:p>
          <a:p>
            <a:pPr marL="177800" indent="-177800">
              <a:spcAft>
                <a:spcPts val="300"/>
              </a:spcAft>
              <a:buSzPct val="100000"/>
              <a:buChar char="•"/>
            </a:pPr>
            <a:r>
              <a:rPr lang="en-US" sz="1400" b="1" dirty="0">
                <a:solidFill>
                  <a:schemeClr val="accent1"/>
                </a:solidFill>
              </a:rPr>
              <a:t>1 Sam 30:8. </a:t>
            </a:r>
            <a:pPr indent="0" marL="0">
              <a:spcAft>
                <a:spcPts val="300"/>
              </a:spcAft>
              <a:buNone/>
            </a:pPr>
            <a:r>
              <a:rPr lang="en-US" sz="1400" dirty="0">
                <a:solidFill>
                  <a:schemeClr val="tx1"/>
                </a:solidFill>
              </a:rPr>
              <a:t>And David enquired at the LORD, saying, Shall I pursue after this troop?, the same habit as v. 1.</a:t>
            </a:r>
            <a:endParaRPr lang="en-US" sz="1500" dirty="0"/>
          </a:p>
          <a:p>
            <a:pPr marL="177800" indent="-177800">
              <a:spcAft>
                <a:spcPts val="300"/>
              </a:spcAft>
              <a:buSzPct val="100000"/>
              <a:buChar char="•"/>
            </a:pPr>
            <a:r>
              <a:rPr lang="en-US" sz="1400" b="1" dirty="0">
                <a:solidFill>
                  <a:schemeClr val="accent1"/>
                </a:solidFill>
              </a:rPr>
              <a:t>2 Sam 5:19. </a:t>
            </a:r>
            <a:pPr indent="0" marL="0">
              <a:spcAft>
                <a:spcPts val="300"/>
              </a:spcAft>
              <a:buNone/>
            </a:pPr>
            <a:r>
              <a:rPr lang="en-US" sz="1400" dirty="0">
                <a:solidFill>
                  <a:schemeClr val="tx1"/>
                </a:solidFill>
              </a:rPr>
              <a:t>And David enquired of the LORD, saying, Shall I go up to the Philistines?, the same habit as v. 1.</a:t>
            </a:r>
            <a:endParaRPr lang="en-US" sz="1500" dirty="0"/>
          </a:p>
          <a:p>
            <a:pPr marL="177800" indent="-177800">
              <a:spcAft>
                <a:spcPts val="300"/>
              </a:spcAft>
              <a:buSzPct val="100000"/>
              <a:buChar char="•"/>
            </a:pPr>
            <a:r>
              <a:rPr lang="en-US" sz="1400" b="1" dirty="0">
                <a:solidFill>
                  <a:schemeClr val="accent1"/>
                </a:solidFill>
              </a:rPr>
              <a:t>Prov 3:6. </a:t>
            </a:r>
            <a:pPr indent="0" marL="0">
              <a:spcAft>
                <a:spcPts val="300"/>
              </a:spcAft>
              <a:buNone/>
            </a:pPr>
            <a:r>
              <a:rPr lang="en-US" sz="1400" dirty="0">
                <a:solidFill>
                  <a:schemeClr val="tx1"/>
                </a:solidFill>
              </a:rPr>
              <a:t>In all thy ways acknowledge him, and he shall direct thy paths, the asking of v. 1.</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anointed king over Judah</a:t>
            </a:r>
            <a:endParaRPr lang="en-US" sz="1500" dirty="0"/>
          </a:p>
          <a:p>
            <a:pPr marL="177800" indent="-177800">
              <a:spcAft>
                <a:spcPts val="300"/>
              </a:spcAft>
              <a:buSzPct val="100000"/>
              <a:buChar char="•"/>
            </a:pPr>
            <a:r>
              <a:rPr lang="en-US" sz="1400" b="1" dirty="0">
                <a:solidFill>
                  <a:schemeClr val="accent1"/>
                </a:solidFill>
              </a:rPr>
              <a:t>1 Sam 16:13. </a:t>
            </a:r>
            <a:pPr indent="0" marL="0">
              <a:spcAft>
                <a:spcPts val="300"/>
              </a:spcAft>
              <a:buNone/>
            </a:pPr>
            <a:r>
              <a:rPr lang="en-US" sz="1400" dirty="0">
                <a:solidFill>
                  <a:schemeClr val="tx1"/>
                </a:solidFill>
              </a:rPr>
              <a:t>Then Samuel took the horn of oil, and anointed him in the midst of his brethren, the first anointing behind v. 4.</a:t>
            </a:r>
            <a:endParaRPr lang="en-US" sz="1500" dirty="0"/>
          </a:p>
          <a:p>
            <a:pPr marL="177800" indent="-177800">
              <a:spcAft>
                <a:spcPts val="300"/>
              </a:spcAft>
              <a:buSzPct val="100000"/>
              <a:buChar char="•"/>
            </a:pPr>
            <a:r>
              <a:rPr lang="en-US" sz="1400" b="1" dirty="0">
                <a:solidFill>
                  <a:schemeClr val="accent1"/>
                </a:solidFill>
              </a:rPr>
              <a:t>Gen 49:10. </a:t>
            </a:r>
            <a:pPr indent="0" marL="0">
              <a:spcAft>
                <a:spcPts val="300"/>
              </a:spcAft>
              <a:buNone/>
            </a:pPr>
            <a:r>
              <a:rPr lang="en-US" sz="1400" dirty="0">
                <a:solidFill>
                  <a:schemeClr val="tx1"/>
                </a:solidFill>
              </a:rPr>
              <a:t>The sceptre shall not depart from Judah, the tribe that first owned David in v. 4.</a:t>
            </a:r>
            <a:endParaRPr lang="en-US" sz="1500" dirty="0"/>
          </a:p>
          <a:p>
            <a:pPr marL="177800" indent="-177800">
              <a:spcAft>
                <a:spcPts val="300"/>
              </a:spcAft>
              <a:buSzPct val="100000"/>
              <a:buChar char="•"/>
            </a:pPr>
            <a:r>
              <a:rPr lang="en-US" sz="1400" b="1" dirty="0">
                <a:solidFill>
                  <a:schemeClr val="accent1"/>
                </a:solidFill>
              </a:rPr>
              <a:t>Ps 89:20. </a:t>
            </a:r>
            <a:pPr indent="0" marL="0">
              <a:spcAft>
                <a:spcPts val="300"/>
              </a:spcAft>
              <a:buNone/>
            </a:pPr>
            <a:r>
              <a:rPr lang="en-US" sz="1400" dirty="0">
                <a:solidFill>
                  <a:schemeClr val="tx1"/>
                </a:solidFill>
              </a:rPr>
              <a:t>I have found David my servant; with my holy oil have I anointed him, the anointing of v. 4.</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RELATED BIBLE PASSAGES  ·  2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2 — David v Ishbosheth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The kindness of Jabesh-gilead</a:t>
            </a:r>
            <a:endParaRPr lang="en-US" sz="1500" dirty="0"/>
          </a:p>
          <a:p>
            <a:pPr marL="177800" indent="-177800">
              <a:spcAft>
                <a:spcPts val="300"/>
              </a:spcAft>
              <a:buSzPct val="100000"/>
              <a:buChar char="•"/>
            </a:pPr>
            <a:r>
              <a:rPr lang="en-US" sz="1400" b="1" dirty="0">
                <a:solidFill>
                  <a:schemeClr val="accent1"/>
                </a:solidFill>
              </a:rPr>
              <a:t>1 Sam 31:11-13. </a:t>
            </a:r>
            <a:pPr indent="0" marL="0">
              <a:spcAft>
                <a:spcPts val="300"/>
              </a:spcAft>
              <a:buNone/>
            </a:pPr>
            <a:r>
              <a:rPr lang="en-US" sz="1400" dirty="0">
                <a:solidFill>
                  <a:schemeClr val="tx1"/>
                </a:solidFill>
              </a:rPr>
              <a:t>And they took their bones, and buried them under a tree at Jabesh, the burial David praises in vv. 4-5.</a:t>
            </a:r>
            <a:endParaRPr lang="en-US" sz="1500" dirty="0"/>
          </a:p>
          <a:p>
            <a:pPr marL="177800" indent="-177800">
              <a:spcAft>
                <a:spcPts val="300"/>
              </a:spcAft>
              <a:buSzPct val="100000"/>
              <a:buChar char="•"/>
            </a:pPr>
            <a:r>
              <a:rPr lang="en-US" sz="1400" b="1" dirty="0">
                <a:solidFill>
                  <a:schemeClr val="accent1"/>
                </a:solidFill>
              </a:rPr>
              <a:t>1 Sam 11:9. </a:t>
            </a:r>
            <a:pPr indent="0" marL="0">
              <a:spcAft>
                <a:spcPts val="300"/>
              </a:spcAft>
              <a:buNone/>
            </a:pPr>
            <a:r>
              <a:rPr lang="en-US" sz="1400" dirty="0">
                <a:solidFill>
                  <a:schemeClr val="tx1"/>
                </a:solidFill>
              </a:rPr>
              <a:t>To morrow, by that time the sun be hot, ye shall have help, Saul's rescue of Jabesh that the men of v. 5 repaid.</a:t>
            </a:r>
            <a:endParaRPr lang="en-US" sz="1500" dirty="0"/>
          </a:p>
          <a:p>
            <a:pPr marL="177800" indent="-177800">
              <a:spcAft>
                <a:spcPts val="300"/>
              </a:spcAft>
              <a:buSzPct val="100000"/>
              <a:buChar char="•"/>
            </a:pPr>
            <a:r>
              <a:rPr lang="en-US" sz="1400" b="1" dirty="0">
                <a:solidFill>
                  <a:schemeClr val="accent1"/>
                </a:solidFill>
              </a:rPr>
              <a:t>2 Sam 21:12. </a:t>
            </a:r>
            <a:pPr indent="0" marL="0">
              <a:spcAft>
                <a:spcPts val="300"/>
              </a:spcAft>
              <a:buNone/>
            </a:pPr>
            <a:r>
              <a:rPr lang="en-US" sz="1400" dirty="0">
                <a:solidFill>
                  <a:schemeClr val="tx1"/>
                </a:solidFill>
              </a:rPr>
              <a:t>And David went and took the bones of Saul and the bones of Jonathan his son from the men of Jabesh-gilead, David later honours the bones buried by the men of v. 5.</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A house divided</a:t>
            </a:r>
            <a:endParaRPr lang="en-US" sz="1500" dirty="0"/>
          </a:p>
          <a:p>
            <a:pPr marL="177800" indent="-177800">
              <a:spcAft>
                <a:spcPts val="300"/>
              </a:spcAft>
              <a:buSzPct val="100000"/>
              <a:buChar char="•"/>
            </a:pPr>
            <a:r>
              <a:rPr lang="en-US" sz="1400" b="1" dirty="0">
                <a:solidFill>
                  <a:schemeClr val="accent1"/>
                </a:solidFill>
              </a:rPr>
              <a:t>2 Sam 3:1. </a:t>
            </a:r>
            <a:pPr indent="0" marL="0">
              <a:spcAft>
                <a:spcPts val="300"/>
              </a:spcAft>
              <a:buNone/>
            </a:pPr>
            <a:r>
              <a:rPr lang="en-US" sz="1400" dirty="0">
                <a:solidFill>
                  <a:schemeClr val="tx1"/>
                </a:solidFill>
              </a:rPr>
              <a:t>Now there was long war between the house of Saul and the house of David: but David waxed stronger and stronger, the war begun in vv. 12-17.</a:t>
            </a:r>
            <a:endParaRPr lang="en-US" sz="1500" dirty="0"/>
          </a:p>
          <a:p>
            <a:pPr marL="177800" indent="-177800">
              <a:spcAft>
                <a:spcPts val="300"/>
              </a:spcAft>
              <a:buSzPct val="100000"/>
              <a:buChar char="•"/>
            </a:pPr>
            <a:r>
              <a:rPr lang="en-US" sz="1400" b="1" dirty="0">
                <a:solidFill>
                  <a:schemeClr val="accent1"/>
                </a:solidFill>
              </a:rPr>
              <a:t>Mark 3:24. </a:t>
            </a:r>
            <a:pPr indent="0" marL="0">
              <a:spcAft>
                <a:spcPts val="300"/>
              </a:spcAft>
              <a:buNone/>
            </a:pPr>
            <a:r>
              <a:rPr lang="en-US" sz="1400" dirty="0">
                <a:solidFill>
                  <a:schemeClr val="tx1"/>
                </a:solidFill>
              </a:rPr>
              <a:t>And if a kingdom be divided against itself, that kingdom cannot stand, the divided kingdom of vv. 8-10, as an application.</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RELATED BIBLE PASSAGES  ·  3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2 — David v Ishbosheth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Abner and Asahel</a:t>
            </a:r>
            <a:endParaRPr lang="en-US" sz="1500" dirty="0"/>
          </a:p>
          <a:p>
            <a:pPr marL="177800" indent="-177800">
              <a:spcAft>
                <a:spcPts val="300"/>
              </a:spcAft>
              <a:buSzPct val="100000"/>
              <a:buChar char="•"/>
            </a:pPr>
            <a:r>
              <a:rPr lang="en-US" sz="1400" b="1" dirty="0">
                <a:solidFill>
                  <a:schemeClr val="accent1"/>
                </a:solidFill>
              </a:rPr>
              <a:t>2 Sam 3:27. </a:t>
            </a:r>
            <a:pPr indent="0" marL="0">
              <a:spcAft>
                <a:spcPts val="300"/>
              </a:spcAft>
              <a:buNone/>
            </a:pPr>
            <a:r>
              <a:rPr lang="en-US" sz="1400" dirty="0">
                <a:solidFill>
                  <a:schemeClr val="tx1"/>
                </a:solidFill>
              </a:rPr>
              <a:t>And smote him there under the fifth rib, that he died, for the blood of Asahel his brother, Joab's revenge for v. 23.</a:t>
            </a:r>
            <a:endParaRPr lang="en-US" sz="1500" dirty="0"/>
          </a:p>
          <a:p>
            <a:pPr marL="177800" indent="-177800">
              <a:spcAft>
                <a:spcPts val="300"/>
              </a:spcAft>
              <a:buSzPct val="100000"/>
              <a:buChar char="•"/>
            </a:pPr>
            <a:r>
              <a:rPr lang="en-US" sz="1400" b="1" dirty="0">
                <a:solidFill>
                  <a:schemeClr val="accent1"/>
                </a:solidFill>
              </a:rPr>
              <a:t>1 Kings 2:5. </a:t>
            </a:r>
            <a:pPr indent="0" marL="0">
              <a:spcAft>
                <a:spcPts val="300"/>
              </a:spcAft>
              <a:buNone/>
            </a:pPr>
            <a:r>
              <a:rPr lang="en-US" sz="1400" dirty="0">
                <a:solidFill>
                  <a:schemeClr val="tx1"/>
                </a:solidFill>
              </a:rPr>
              <a:t>What Joab the son of Zeruiah did to me, and what he did to the two captains of the hosts of Israel, unto Abner the son of Ner, the blood that followed v. 23.</a:t>
            </a:r>
            <a:endParaRPr lang="en-US" sz="1500" dirty="0"/>
          </a:p>
          <a:p>
            <a:pPr marL="177800" indent="-177800">
              <a:spcAft>
                <a:spcPts val="300"/>
              </a:spcAft>
              <a:buSzPct val="100000"/>
              <a:buChar char="•"/>
            </a:pPr>
            <a:r>
              <a:rPr lang="en-US" sz="1400" b="1" dirty="0">
                <a:solidFill>
                  <a:schemeClr val="accent1"/>
                </a:solidFill>
              </a:rPr>
              <a:t>1 Chron 27:7. </a:t>
            </a:r>
            <a:pPr indent="0" marL="0">
              <a:spcAft>
                <a:spcPts val="300"/>
              </a:spcAft>
              <a:buNone/>
            </a:pPr>
            <a:r>
              <a:rPr lang="en-US" sz="1400" dirty="0">
                <a:solidFill>
                  <a:schemeClr val="tx1"/>
                </a:solidFill>
              </a:rPr>
              <a:t>The fourth captain for the fourth month was Asahel the brother of Joab, Asahel of v. 18 named among David's captains.</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Shall the sword devour for ever?</a:t>
            </a:r>
            <a:endParaRPr lang="en-US" sz="1500" dirty="0"/>
          </a:p>
          <a:p>
            <a:pPr marL="177800" indent="-177800">
              <a:spcAft>
                <a:spcPts val="300"/>
              </a:spcAft>
              <a:buSzPct val="100000"/>
              <a:buChar char="•"/>
            </a:pPr>
            <a:r>
              <a:rPr lang="en-US" sz="1400" b="1" dirty="0">
                <a:solidFill>
                  <a:schemeClr val="accent1"/>
                </a:solidFill>
              </a:rPr>
              <a:t>Matt 26:52. </a:t>
            </a:r>
            <a:pPr indent="0" marL="0">
              <a:spcAft>
                <a:spcPts val="300"/>
              </a:spcAft>
              <a:buNone/>
            </a:pPr>
            <a:r>
              <a:rPr lang="en-US" sz="1400" dirty="0">
                <a:solidFill>
                  <a:schemeClr val="tx1"/>
                </a:solidFill>
              </a:rPr>
              <a:t>All they that take the sword shall perish with the sword, the cost Abner names in v. 26.</a:t>
            </a:r>
            <a:endParaRPr lang="en-US" sz="1500" dirty="0"/>
          </a:p>
          <a:p>
            <a:pPr marL="177800" indent="-177800">
              <a:spcAft>
                <a:spcPts val="300"/>
              </a:spcAft>
              <a:buSzPct val="100000"/>
              <a:buChar char="•"/>
            </a:pPr>
            <a:r>
              <a:rPr lang="en-US" sz="1400" b="1" dirty="0">
                <a:solidFill>
                  <a:schemeClr val="accent1"/>
                </a:solidFill>
              </a:rPr>
              <a:t>2 Sam 18:16. </a:t>
            </a:r>
            <a:pPr indent="0" marL="0">
              <a:spcAft>
                <a:spcPts val="300"/>
              </a:spcAft>
              <a:buNone/>
            </a:pPr>
            <a:r>
              <a:rPr lang="en-US" sz="1400" dirty="0">
                <a:solidFill>
                  <a:schemeClr val="tx1"/>
                </a:solidFill>
              </a:rPr>
              <a:t>And Joab blew the trumpet, and the people returned from pursuing after Israel, Joab stopping the pursuit again, as in v. 28.</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Possible Backgrounds</a:t>
            </a:r>
            <a:endParaRPr lang="en-US" sz="1500" dirty="0"/>
          </a:p>
          <a:p>
            <a:pPr marL="177800" indent="-177800">
              <a:spcAft>
                <a:spcPts val="300"/>
              </a:spcAft>
              <a:buSzPct val="100000"/>
              <a:buChar char="•"/>
            </a:pPr>
            <a:r>
              <a:rPr lang="en-US" sz="1400" b="1" dirty="0">
                <a:solidFill>
                  <a:schemeClr val="accent1"/>
                </a:solidFill>
              </a:rPr>
              <a:t>2 Sam 1:1. </a:t>
            </a:r>
            <a:pPr indent="0" marL="0">
              <a:spcAft>
                <a:spcPts val="300"/>
              </a:spcAft>
              <a:buNone/>
            </a:pPr>
            <a:r>
              <a:rPr lang="en-US" sz="1400" dirty="0">
                <a:solidFill>
                  <a:schemeClr val="tx1"/>
                </a:solidFill>
              </a:rPr>
              <a:t>Now it came to pass after the death of Saul, the time of v. 1.</a:t>
            </a:r>
            <a:endParaRPr lang="en-US" sz="1500" dirty="0"/>
          </a:p>
          <a:p>
            <a:pPr marL="177800" indent="-177800">
              <a:spcAft>
                <a:spcPts val="300"/>
              </a:spcAft>
              <a:buSzPct val="100000"/>
              <a:buChar char="•"/>
            </a:pPr>
            <a:r>
              <a:rPr lang="en-US" sz="1400" b="1" dirty="0">
                <a:solidFill>
                  <a:schemeClr val="accent1"/>
                </a:solidFill>
              </a:rPr>
              <a:t>Josh 9:3. </a:t>
            </a:r>
            <a:pPr indent="0" marL="0">
              <a:spcAft>
                <a:spcPts val="300"/>
              </a:spcAft>
              <a:buNone/>
            </a:pPr>
            <a:r>
              <a:rPr lang="en-US" sz="1400" dirty="0">
                <a:solidFill>
                  <a:schemeClr val="tx1"/>
                </a:solidFill>
              </a:rPr>
              <a:t>And when the inhabitants of Gibeon heard what Joshua had done unto Jericho and to Ai, Gibeon, the place of the battle of vv. 12-17.</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2 — David v Ishbosheth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8. </a:t>
            </a:r>
            <a:pPr indent="0" marL="0">
              <a:spcAft>
                <a:spcPts val="800"/>
              </a:spcAft>
              <a:buNone/>
            </a:pPr>
            <a:r>
              <a:rPr lang="en-US" sz="1600" dirty="0">
                <a:solidFill>
                  <a:schemeClr val="tx1"/>
                </a:solidFill>
              </a:rPr>
              <a:t>Ish-bosheth means man of shame. His name was Esh-baal, "eshbaal," man of Baal (1 Chron 8:33), and "bosheth," shame, was put in place of Baal.</a:t>
            </a:r>
            <a:endParaRPr lang="en-US" sz="1600" dirty="0"/>
          </a:p>
          <a:p>
            <a:pPr indent="0" marL="0">
              <a:spcAft>
                <a:spcPts val="800"/>
              </a:spcAft>
              <a:buNone/>
            </a:pPr>
            <a:r>
              <a:rPr lang="en-US" sz="1600" b="1" dirty="0">
                <a:solidFill>
                  <a:schemeClr val="accent1"/>
                </a:solidFill>
              </a:rPr>
              <a:t>v. 9. </a:t>
            </a:r>
            <a:pPr indent="0" marL="0">
              <a:spcAft>
                <a:spcPts val="800"/>
              </a:spcAft>
              <a:buNone/>
            </a:pPr>
            <a:r>
              <a:rPr lang="en-US" sz="1600" dirty="0">
                <a:solidFill>
                  <a:schemeClr val="tx1"/>
                </a:solidFill>
              </a:rPr>
              <a:t>The Ashurites is unclear. Many versions read the Asherites, of the tribe of Asher, or the Geshurites.</a:t>
            </a:r>
            <a:endParaRPr lang="en-US" sz="1600" dirty="0"/>
          </a:p>
          <a:p>
            <a:pPr indent="0" marL="0">
              <a:spcAft>
                <a:spcPts val="800"/>
              </a:spcAft>
              <a:buNone/>
            </a:pPr>
            <a:r>
              <a:rPr lang="en-US" sz="1600" b="1" dirty="0">
                <a:solidFill>
                  <a:schemeClr val="accent1"/>
                </a:solidFill>
              </a:rPr>
              <a:t>v. 14. </a:t>
            </a:r>
            <a:pPr indent="0" marL="0">
              <a:spcAft>
                <a:spcPts val="800"/>
              </a:spcAft>
              <a:buNone/>
            </a:pPr>
            <a:r>
              <a:rPr lang="en-US" sz="1600" dirty="0">
                <a:solidFill>
                  <a:schemeClr val="tx1"/>
                </a:solidFill>
              </a:rPr>
              <a:t>Let the young men play means let them hold a contest, a combat of champions before the armies.</a:t>
            </a:r>
            <a:endParaRPr lang="en-US" sz="1600" dirty="0"/>
          </a:p>
          <a:p>
            <a:pPr indent="0" marL="0">
              <a:spcAft>
                <a:spcPts val="800"/>
              </a:spcAft>
              <a:buNone/>
            </a:pPr>
            <a:r>
              <a:rPr lang="en-US" sz="1600" b="1" dirty="0">
                <a:solidFill>
                  <a:schemeClr val="accent1"/>
                </a:solidFill>
              </a:rPr>
              <a:t>v. 16. </a:t>
            </a:r>
            <a:pPr indent="0" marL="0">
              <a:spcAft>
                <a:spcPts val="800"/>
              </a:spcAft>
              <a:buNone/>
            </a:pPr>
            <a:r>
              <a:rPr lang="en-US" sz="1600" dirty="0">
                <a:solidFill>
                  <a:schemeClr val="tx1"/>
                </a:solidFill>
              </a:rPr>
              <a:t>Helkath-hazzurim means the field of sharp edges, or the field of flints or of swords.</a:t>
            </a:r>
            <a:endParaRPr lang="en-US" sz="1600" dirty="0"/>
          </a:p>
          <a:p>
            <a:pPr indent="0" marL="0">
              <a:spcAft>
                <a:spcPts val="800"/>
              </a:spcAft>
              <a:buNone/>
            </a:pPr>
            <a:r>
              <a:rPr lang="en-US" sz="1600" b="1" dirty="0">
                <a:solidFill>
                  <a:schemeClr val="accent1"/>
                </a:solidFill>
              </a:rPr>
              <a:t>v. 23. </a:t>
            </a:r>
            <a:pPr indent="0" marL="0">
              <a:spcAft>
                <a:spcPts val="800"/>
              </a:spcAft>
              <a:buNone/>
            </a:pPr>
            <a:r>
              <a:rPr lang="en-US" sz="1600" dirty="0">
                <a:solidFill>
                  <a:schemeClr val="tx1"/>
                </a:solidFill>
              </a:rPr>
              <a:t>The hinder end of the spear means the butt end, which Abner used, it seems, to stop Asahel without meaning to kill him.</a:t>
            </a:r>
            <a:endParaRPr lang="en-US" sz="1600" dirty="0"/>
          </a:p>
          <a:p>
            <a:pPr indent="0" marL="0">
              <a:spcAft>
                <a:spcPts val="800"/>
              </a:spcAft>
              <a:buNone/>
            </a:pPr>
            <a:r>
              <a:rPr lang="en-US" sz="1600" b="1" dirty="0">
                <a:solidFill>
                  <a:schemeClr val="accent1"/>
                </a:solidFill>
              </a:rPr>
              <a:t>vv. 10-11. </a:t>
            </a:r>
            <a:pPr indent="0" marL="0">
              <a:spcAft>
                <a:spcPts val="800"/>
              </a:spcAft>
              <a:buNone/>
            </a:pPr>
            <a:r>
              <a:rPr lang="en-US" sz="1600" dirty="0">
                <a:solidFill>
                  <a:schemeClr val="tx1"/>
                </a:solidFill>
              </a:rPr>
              <a:t>The two years of Ish-bosheth and David's seven years and six months in Hebron are not the same span, and the gap is not explained.</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THE MAIN PEOPLE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2 — David v Ishbosheth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David, who enquired of the LORD and was anointed at Hebron (vv. 1-7, 10-11).</a:t>
            </a:r>
            <a:endParaRPr lang="en-US" sz="1500" dirty="0"/>
          </a:p>
          <a:p>
            <a:pPr marL="203200" indent="-203200">
              <a:spcAft>
                <a:spcPts val="600"/>
              </a:spcAft>
              <a:buSzPct val="100000"/>
              <a:buChar char="•"/>
            </a:pPr>
            <a:r>
              <a:rPr lang="en-US" sz="1500" dirty="0">
                <a:solidFill>
                  <a:schemeClr val="tx1"/>
                </a:solidFill>
              </a:rPr>
              <a:t>Ahinoam the Jezreelitess and Abigail, Nabal's wife the Carmelite (v. 2).</a:t>
            </a:r>
            <a:endParaRPr lang="en-US" sz="1500" dirty="0"/>
          </a:p>
          <a:p>
            <a:pPr marL="203200" indent="-203200">
              <a:spcAft>
                <a:spcPts val="600"/>
              </a:spcAft>
              <a:buSzPct val="100000"/>
              <a:buChar char="•"/>
            </a:pPr>
            <a:r>
              <a:rPr lang="en-US" sz="1500" dirty="0">
                <a:solidFill>
                  <a:schemeClr val="tx1"/>
                </a:solidFill>
              </a:rPr>
              <a:t>David's men and their households (v. 3).</a:t>
            </a:r>
            <a:endParaRPr lang="en-US" sz="1500" dirty="0"/>
          </a:p>
          <a:p>
            <a:pPr marL="203200" indent="-203200">
              <a:spcAft>
                <a:spcPts val="600"/>
              </a:spcAft>
              <a:buSzPct val="100000"/>
              <a:buChar char="•"/>
            </a:pPr>
            <a:r>
              <a:rPr lang="en-US" sz="1500" dirty="0">
                <a:solidFill>
                  <a:schemeClr val="tx1"/>
                </a:solidFill>
              </a:rPr>
              <a:t>The men of Judah, who anointed David (v. 4).</a:t>
            </a:r>
            <a:endParaRPr lang="en-US" sz="1500" dirty="0"/>
          </a:p>
          <a:p>
            <a:pPr marL="203200" indent="-203200">
              <a:spcAft>
                <a:spcPts val="600"/>
              </a:spcAft>
              <a:buSzPct val="100000"/>
              <a:buChar char="•"/>
            </a:pPr>
            <a:r>
              <a:rPr lang="en-US" sz="1500" dirty="0">
                <a:solidFill>
                  <a:schemeClr val="tx1"/>
                </a:solidFill>
              </a:rPr>
              <a:t>The men of Jabesh-gilead, who buried Saul (vv. 4-7).</a:t>
            </a:r>
            <a:endParaRPr lang="en-US" sz="1500" dirty="0"/>
          </a:p>
          <a:p>
            <a:pPr marL="203200" indent="-203200">
              <a:spcAft>
                <a:spcPts val="600"/>
              </a:spcAft>
              <a:buSzPct val="100000"/>
              <a:buChar char="•"/>
            </a:pPr>
            <a:r>
              <a:rPr lang="en-US" sz="1500" dirty="0">
                <a:solidFill>
                  <a:schemeClr val="tx1"/>
                </a:solidFill>
              </a:rPr>
              <a:t>Saul, now dead (vv. 4-5, 7).</a:t>
            </a:r>
            <a:endParaRPr lang="en-US" sz="1500" dirty="0"/>
          </a:p>
          <a:p>
            <a:pPr marL="203200" indent="-203200">
              <a:spcAft>
                <a:spcPts val="600"/>
              </a:spcAft>
              <a:buSzPct val="100000"/>
              <a:buChar char="•"/>
            </a:pPr>
            <a:r>
              <a:rPr lang="en-US" sz="1500" dirty="0">
                <a:solidFill>
                  <a:schemeClr val="tx1"/>
                </a:solidFill>
              </a:rPr>
              <a:t>Abner the son of Ner, captain of Saul's host (vv. 8, 12, 14, 17, 19-30).</a:t>
            </a:r>
            <a:endParaRPr lang="en-US" sz="1500" dirty="0"/>
          </a:p>
          <a:p>
            <a:pPr marL="203200" indent="-203200">
              <a:spcAft>
                <a:spcPts val="600"/>
              </a:spcAft>
              <a:buSzPct val="100000"/>
              <a:buChar char="•"/>
            </a:pPr>
            <a:r>
              <a:rPr lang="en-US" sz="1500" dirty="0">
                <a:solidFill>
                  <a:schemeClr val="tx1"/>
                </a:solidFill>
              </a:rPr>
              <a:t>Ish-bosheth the son of Saul, king over Israel for two years (vv. 8-10, 12, 15).</a:t>
            </a:r>
            <a:endParaRPr lang="en-US" sz="1500" dirty="0"/>
          </a:p>
          <a:p>
            <a:pPr marL="203200" indent="-203200">
              <a:spcAft>
                <a:spcPts val="600"/>
              </a:spcAft>
              <a:buSzPct val="100000"/>
              <a:buChar char="•"/>
            </a:pPr>
            <a:r>
              <a:rPr lang="en-US" sz="1500" dirty="0">
                <a:solidFill>
                  <a:schemeClr val="tx1"/>
                </a:solidFill>
              </a:rPr>
              <a:t>Joab, Abishai, and Asahel, the three sons of Zeruiah (vv. 13, 18, 24).</a:t>
            </a:r>
            <a:endParaRPr lang="en-US" sz="1500" dirty="0"/>
          </a:p>
          <a:p>
            <a:pPr marL="203200" indent="-203200">
              <a:spcAft>
                <a:spcPts val="600"/>
              </a:spcAft>
              <a:buSzPct val="100000"/>
              <a:buChar char="•"/>
            </a:pPr>
            <a:r>
              <a:rPr lang="en-US" sz="1500" dirty="0">
                <a:solidFill>
                  <a:schemeClr val="tx1"/>
                </a:solidFill>
              </a:rPr>
              <a:t>Twelve young men of Benjamin and twelve of David's servants (v. 15).</a:t>
            </a:r>
            <a:endParaRPr lang="en-US" sz="1500" dirty="0"/>
          </a:p>
          <a:p>
            <a:pPr marL="203200" indent="-203200">
              <a:spcAft>
                <a:spcPts val="600"/>
              </a:spcAft>
              <a:buSzPct val="100000"/>
              <a:buChar char="•"/>
            </a:pPr>
            <a:r>
              <a:rPr lang="en-US" sz="1500" dirty="0">
                <a:solidFill>
                  <a:schemeClr val="tx1"/>
                </a:solidFill>
              </a:rPr>
              <a:t>The children of Benjamin, who gathered after Abner (vv. 25, 31).</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WHERE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2 — David v Ishbosheth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pin"/>
          <p:cNvSpPr/>
          <p:nvPr/>
        </p:nvSpPr>
        <p:spPr>
          <a:xfrm>
            <a:off x="822960" y="1737360"/>
            <a:ext cx="438912" cy="438912"/>
          </a:xfrm>
          <a:prstGeom prst="ellipse">
            <a:avLst/>
          </a:prstGeom>
          <a:solidFill>
            <a:schemeClr val="accent1"/>
          </a:solidFill>
          <a:ln/>
        </p:spPr>
      </p:sp>
      <p:pic>
        <p:nvPicPr>
          <p:cNvPr id="7" name="icon-pin" descr="pin">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Hebron and its cities, where David was anointed (vv. 1, 3-4, 11, 32).</a:t>
            </a:r>
            <a:endParaRPr lang="en-US" sz="1500" dirty="0"/>
          </a:p>
          <a:p>
            <a:pPr marL="203200" indent="-203200">
              <a:spcAft>
                <a:spcPts val="600"/>
              </a:spcAft>
              <a:buSzPct val="100000"/>
              <a:buChar char="•"/>
            </a:pPr>
            <a:r>
              <a:rPr lang="en-US" sz="1500" dirty="0">
                <a:solidFill>
                  <a:schemeClr val="tx1"/>
                </a:solidFill>
              </a:rPr>
              <a:t>Jabesh-gilead, where Saul was buried (vv. 4-5).</a:t>
            </a:r>
            <a:endParaRPr lang="en-US" sz="1500" dirty="0"/>
          </a:p>
          <a:p>
            <a:pPr marL="203200" indent="-203200">
              <a:spcAft>
                <a:spcPts val="600"/>
              </a:spcAft>
              <a:buSzPct val="100000"/>
              <a:buChar char="•"/>
            </a:pPr>
            <a:r>
              <a:rPr lang="en-US" sz="1500" dirty="0">
                <a:solidFill>
                  <a:schemeClr val="tx1"/>
                </a:solidFill>
              </a:rPr>
              <a:t>Mahanaim, where Ish-bosheth was made king (vv. 8, 12, 29).</a:t>
            </a:r>
            <a:endParaRPr lang="en-US" sz="1500" dirty="0"/>
          </a:p>
          <a:p>
            <a:pPr marL="203200" indent="-203200">
              <a:spcAft>
                <a:spcPts val="600"/>
              </a:spcAft>
              <a:buSzPct val="100000"/>
              <a:buChar char="•"/>
            </a:pPr>
            <a:r>
              <a:rPr lang="en-US" sz="1500" dirty="0">
                <a:solidFill>
                  <a:schemeClr val="tx1"/>
                </a:solidFill>
              </a:rPr>
              <a:t>Gilead, the Ashurites, Jezreel, Ephraim, and Benjamin, over which he reigned (v. 9).</a:t>
            </a:r>
            <a:endParaRPr lang="en-US" sz="1500" dirty="0"/>
          </a:p>
          <a:p>
            <a:pPr marL="203200" indent="-203200">
              <a:spcAft>
                <a:spcPts val="600"/>
              </a:spcAft>
              <a:buSzPct val="100000"/>
              <a:buChar char="•"/>
            </a:pPr>
            <a:r>
              <a:rPr lang="en-US" sz="1500" dirty="0">
                <a:solidFill>
                  <a:schemeClr val="tx1"/>
                </a:solidFill>
              </a:rPr>
              <a:t>The pool of Gibeon (vv. 12-13).</a:t>
            </a:r>
            <a:endParaRPr lang="en-US" sz="1500" dirty="0"/>
          </a:p>
          <a:p>
            <a:pPr marL="203200" indent="-203200">
              <a:spcAft>
                <a:spcPts val="600"/>
              </a:spcAft>
              <a:buSzPct val="100000"/>
              <a:buChar char="•"/>
            </a:pPr>
            <a:r>
              <a:rPr lang="en-US" sz="1500" dirty="0">
                <a:solidFill>
                  <a:schemeClr val="tx1"/>
                </a:solidFill>
              </a:rPr>
              <a:t>Helkath-hazzurim, which is in Gibeon (v. 16).</a:t>
            </a:r>
            <a:endParaRPr lang="en-US" sz="1500" dirty="0"/>
          </a:p>
          <a:p>
            <a:pPr marL="203200" indent="-203200">
              <a:spcAft>
                <a:spcPts val="600"/>
              </a:spcAft>
              <a:buSzPct val="100000"/>
              <a:buChar char="•"/>
            </a:pPr>
            <a:r>
              <a:rPr lang="en-US" sz="1500" dirty="0">
                <a:solidFill>
                  <a:schemeClr val="tx1"/>
                </a:solidFill>
              </a:rPr>
              <a:t>The hill of Ammah, before Giah by the way of the wilderness of Gibeon (v. 24).</a:t>
            </a:r>
            <a:endParaRPr lang="en-US" sz="1500" dirty="0"/>
          </a:p>
          <a:p>
            <a:pPr marL="203200" indent="-203200">
              <a:spcAft>
                <a:spcPts val="600"/>
              </a:spcAft>
              <a:buSzPct val="100000"/>
              <a:buChar char="•"/>
            </a:pPr>
            <a:r>
              <a:rPr lang="en-US" sz="1500" dirty="0">
                <a:solidFill>
                  <a:schemeClr val="tx1"/>
                </a:solidFill>
              </a:rPr>
              <a:t>The plain, Jordan, and Bithron, crossed by Abner (v. 29).</a:t>
            </a:r>
            <a:endParaRPr lang="en-US" sz="1500" dirty="0"/>
          </a:p>
          <a:p>
            <a:pPr marL="203200" indent="-203200">
              <a:spcAft>
                <a:spcPts val="600"/>
              </a:spcAft>
              <a:buSzPct val="100000"/>
              <a:buChar char="•"/>
            </a:pPr>
            <a:r>
              <a:rPr lang="en-US" sz="1500" dirty="0">
                <a:solidFill>
                  <a:schemeClr val="tx1"/>
                </a:solidFill>
              </a:rPr>
              <a:t>Bethlehem, where Asahel was buried (v. 32).</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2 — David v Ishbosheth</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1010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After this, the death of Saul and David's lament in 2 Sam 1 (v. 1).</a:t>
            </a:r>
            <a:endParaRPr lang="en-US" sz="1600" dirty="0"/>
          </a:p>
          <a:p>
            <a:pPr marL="203200" indent="-203200">
              <a:spcAft>
                <a:spcPts val="1000"/>
              </a:spcAft>
              <a:buSzPct val="100000"/>
              <a:buChar char="•"/>
            </a:pPr>
            <a:r>
              <a:rPr lang="en-US" sz="1600" dirty="0">
                <a:solidFill>
                  <a:schemeClr val="tx1"/>
                </a:solidFill>
              </a:rPr>
              <a:t>David reigns in Hebron seven years and six months, while Ish-bosheth reigns two years over Israel (vv. 10-11).</a:t>
            </a:r>
            <a:endParaRPr lang="en-US" sz="1600" dirty="0"/>
          </a:p>
          <a:p>
            <a:pPr marL="203200" indent="-203200">
              <a:spcAft>
                <a:spcPts val="1000"/>
              </a:spcAft>
              <a:buSzPct val="100000"/>
              <a:buChar char="•"/>
            </a:pPr>
            <a:r>
              <a:rPr lang="en-US" sz="1600" dirty="0">
                <a:solidFill>
                  <a:schemeClr val="tx1"/>
                </a:solidFill>
              </a:rPr>
              <a:t>The battle at Gibeon lasts that day, the pursuit to sunset, and the march all that night (vv. 17, 24, 29, 32).</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1010 BC (working) for David made king in Hebron (v. 4).</a:t>
            </a:r>
            <a:endParaRPr lang="en-US" sz="1600" dirty="0"/>
          </a:p>
          <a:p>
            <a:pPr marL="203200" indent="-203200">
              <a:spcAft>
                <a:spcPts val="1000"/>
              </a:spcAft>
              <a:buSzPct val="100000"/>
              <a:buChar char="•"/>
            </a:pPr>
            <a:r>
              <a:rPr lang="en-US" sz="1600" dirty="0">
                <a:solidFill>
                  <a:schemeClr val="tx1"/>
                </a:solidFill>
              </a:rPr>
              <a:t>1009 BC (working) for the war with Ish-bosheth and Abner against Joab at Gibeon (vv. 12-17).</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66 — Contrite; New Heav &amp; Earth</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Heaven throne, earth footstool, so where is house you could build for Me? To this one I look: humble, who trembles at My word. I spoke, but they did not listen, and they did evil in My sight. Your persecutors will be put to shame. Can a land be born in one day? Peace will be given to Jerusalem. God will declare His glory to all the nations. New heavens &amp; new earth. All mankind will bow down before Me. They will look at the corpses, where the worm does not die.</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The LORD says the heaven is his throne and the earth his footstool; no house can hold him. He will look to him that is poor and of a contrite spirit and trembles at his word, while those who sacrifice with defiled hearts are as if they slew a man. Zion will bring forth children at once, a nation born in a day, and her friends will be comforted as by a mother. The LORD will come with fire to plead with all flesh. He will gather all nations to see his glory, send messengers to the isles, and make new heavens and a new earth, where all flesh shall worship before him.</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FACTUAL SUMMARY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66 — Contrite; New Heav &amp; Earth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Heaven is God’s throne; he regards the contrite who tremble at his word; Zion is born in a day; the nations will see his glory in new heavens and earth.</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The heaven is my throne, and the earth is my footstool: where is the house that ye build unto me? (v. 1).</a:t>
            </a:r>
            <a:endParaRPr lang="en-US" sz="1400" dirty="0"/>
          </a:p>
          <a:p>
            <a:pPr marL="203200" indent="-203200">
              <a:spcAft>
                <a:spcPts val="500"/>
              </a:spcAft>
              <a:buSzPct val="100000"/>
              <a:buChar char="•"/>
            </a:pPr>
            <a:r>
              <a:rPr lang="en-US" sz="1400" dirty="0">
                <a:solidFill>
                  <a:schemeClr val="tx1"/>
                </a:solidFill>
              </a:rPr>
              <a:t>To this man will I look, even to him that is poor and of a contrite spirit, and trembleth at my word (v. 2).</a:t>
            </a:r>
            <a:endParaRPr lang="en-US" sz="1400" dirty="0"/>
          </a:p>
          <a:p>
            <a:pPr marL="203200" indent="-203200">
              <a:spcAft>
                <a:spcPts val="500"/>
              </a:spcAft>
              <a:buSzPct val="100000"/>
              <a:buChar char="•"/>
            </a:pPr>
            <a:r>
              <a:rPr lang="en-US" sz="1400" dirty="0">
                <a:solidFill>
                  <a:schemeClr val="tx1"/>
                </a:solidFill>
              </a:rPr>
              <a:t>He that killeth an ox is as if he slew a man; they have chosen their own ways (vv. 3-4).</a:t>
            </a:r>
            <a:endParaRPr lang="en-US" sz="1400" dirty="0"/>
          </a:p>
          <a:p>
            <a:pPr marL="203200" indent="-203200">
              <a:spcAft>
                <a:spcPts val="500"/>
              </a:spcAft>
              <a:buSzPct val="100000"/>
              <a:buChar char="•"/>
            </a:pPr>
            <a:r>
              <a:rPr lang="en-US" sz="1400" dirty="0">
                <a:solidFill>
                  <a:schemeClr val="tx1"/>
                </a:solidFill>
              </a:rPr>
              <a:t>To you that tremble, cast out by your brethren, he shall appear to your joy (v. 5).</a:t>
            </a:r>
            <a:endParaRPr lang="en-US" sz="1400" dirty="0"/>
          </a:p>
          <a:p>
            <a:pPr marL="203200" indent="-203200">
              <a:spcAft>
                <a:spcPts val="500"/>
              </a:spcAft>
              <a:buSzPct val="100000"/>
              <a:buChar char="•"/>
            </a:pPr>
            <a:r>
              <a:rPr lang="en-US" sz="1400" dirty="0">
                <a:solidFill>
                  <a:schemeClr val="tx1"/>
                </a:solidFill>
              </a:rPr>
              <a:t>A voice from the temple renders recompence to his enemies (v. 6).</a:t>
            </a:r>
            <a:endParaRPr lang="en-US" sz="1400" dirty="0"/>
          </a:p>
          <a:p>
            <a:pPr marL="203200" indent="-203200">
              <a:spcAft>
                <a:spcPts val="500"/>
              </a:spcAft>
              <a:buSzPct val="100000"/>
              <a:buChar char="•"/>
            </a:pPr>
            <a:r>
              <a:rPr lang="en-US" sz="1400" dirty="0">
                <a:solidFill>
                  <a:schemeClr val="tx1"/>
                </a:solidFill>
              </a:rPr>
              <a:t>Shall a nation be born at once? As soon as Zion travailed, she brought forth her children (vv. 7-9).</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FACTUAL SUMMARY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66 — Contrite; New Heav &amp; Earth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fact-card"/>
          <p:cNvSpPr/>
          <p:nvPr/>
        </p:nvSpPr>
        <p:spPr>
          <a:xfrm>
            <a:off x="548640" y="1508760"/>
            <a:ext cx="11094415" cy="4617720"/>
          </a:xfrm>
          <a:prstGeom prst="roundRect">
            <a:avLst>
              <a:gd name="adj" fmla="val 1980"/>
            </a:avLst>
          </a:prstGeom>
          <a:solidFill>
            <a:schemeClr val="bg2"/>
          </a:solidFill>
          <a:ln/>
        </p:spPr>
      </p:sp>
      <p:sp>
        <p:nvSpPr>
          <p:cNvPr id="6" name="icon-bg-list"/>
          <p:cNvSpPr/>
          <p:nvPr/>
        </p:nvSpPr>
        <p:spPr>
          <a:xfrm>
            <a:off x="822960" y="1737360"/>
            <a:ext cx="438912" cy="438912"/>
          </a:xfrm>
          <a:prstGeom prst="ellipse">
            <a:avLst/>
          </a:prstGeom>
          <a:solidFill>
            <a:schemeClr val="accent1"/>
          </a:solidFill>
          <a:ln/>
        </p:spPr>
      </p:sp>
      <p:pic>
        <p:nvPicPr>
          <p:cNvPr id="7" name="icon-list" descr="list">    </p:cNvPr>
          <p:cNvPicPr>
            <a:picLocks noChangeAspect="1"/>
          </p:cNvPicPr>
          <p:nvPr/>
        </p:nvPicPr>
        <p:blipFill>
          <a:blip r:embed="rId2"/>
          <a:stretch>
            <a:fillRect/>
          </a:stretch>
        </p:blipFill>
        <p:spPr>
          <a:xfrm>
            <a:off x="921715" y="1836115"/>
            <a:ext cx="241402" cy="241402"/>
          </a:xfrm>
          <a:prstGeom prst="rect">
            <a:avLst/>
          </a:prstGeom>
        </p:spPr>
      </p:pic>
      <p:sp>
        <p:nvSpPr>
          <p:cNvPr id="8" name="fact-text"/>
          <p:cNvSpPr txBox="1"/>
          <p:nvPr/>
        </p:nvSpPr>
        <p:spPr>
          <a:xfrm>
            <a:off x="1463040" y="1737360"/>
            <a:ext cx="9905695" cy="425196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Rejoice ye with Jerusalem. I will extend peace to her like a river; as one whom his mother comforteth, so will I comfort you (vv. 10-13).</a:t>
            </a:r>
            <a:endParaRPr lang="en-US" sz="1400" dirty="0"/>
          </a:p>
          <a:p>
            <a:pPr marL="203200" indent="-203200">
              <a:spcAft>
                <a:spcPts val="500"/>
              </a:spcAft>
              <a:buSzPct val="100000"/>
              <a:buChar char="•"/>
            </a:pPr>
            <a:r>
              <a:rPr lang="en-US" sz="1400" dirty="0">
                <a:solidFill>
                  <a:schemeClr val="tx1"/>
                </a:solidFill>
              </a:rPr>
              <a:t>The hand of the LORD shall be known toward his servants, and his indignation toward his enemies (v. 14).</a:t>
            </a:r>
            <a:endParaRPr lang="en-US" sz="1400" dirty="0"/>
          </a:p>
          <a:p>
            <a:pPr marL="203200" indent="-203200">
              <a:spcAft>
                <a:spcPts val="500"/>
              </a:spcAft>
              <a:buSzPct val="100000"/>
              <a:buChar char="•"/>
            </a:pPr>
            <a:r>
              <a:rPr lang="en-US" sz="1400" dirty="0">
                <a:solidFill>
                  <a:schemeClr val="tx1"/>
                </a:solidFill>
              </a:rPr>
              <a:t>The LORD will come with fire; by fire and by his sword will he plead with all flesh (vv. 15-16).</a:t>
            </a:r>
            <a:endParaRPr lang="en-US" sz="1400" dirty="0"/>
          </a:p>
          <a:p>
            <a:pPr marL="203200" indent="-203200">
              <a:spcAft>
                <a:spcPts val="500"/>
              </a:spcAft>
              <a:buSzPct val="100000"/>
              <a:buChar char="•"/>
            </a:pPr>
            <a:r>
              <a:rPr lang="en-US" sz="1400" dirty="0">
                <a:solidFill>
                  <a:schemeClr val="tx1"/>
                </a:solidFill>
              </a:rPr>
              <a:t>They that purify themselves in the gardens shall be consumed together (v. 17).</a:t>
            </a:r>
            <a:endParaRPr lang="en-US" sz="1400" dirty="0"/>
          </a:p>
          <a:p>
            <a:pPr marL="203200" indent="-203200">
              <a:spcAft>
                <a:spcPts val="500"/>
              </a:spcAft>
              <a:buSzPct val="100000"/>
              <a:buChar char="•"/>
            </a:pPr>
            <a:r>
              <a:rPr lang="en-US" sz="1400" dirty="0">
                <a:solidFill>
                  <a:schemeClr val="tx1"/>
                </a:solidFill>
              </a:rPr>
              <a:t>I will gather all nations and tongues, and send those that escape unto the isles to declare my glory (vv. 18-19).</a:t>
            </a:r>
            <a:endParaRPr lang="en-US" sz="1400" dirty="0"/>
          </a:p>
          <a:p>
            <a:pPr marL="203200" indent="-203200">
              <a:spcAft>
                <a:spcPts val="500"/>
              </a:spcAft>
              <a:buSzPct val="100000"/>
              <a:buChar char="•"/>
            </a:pPr>
            <a:r>
              <a:rPr lang="en-US" sz="1400" dirty="0">
                <a:solidFill>
                  <a:schemeClr val="tx1"/>
                </a:solidFill>
              </a:rPr>
              <a:t>They shall bring your brethren for an offering to my holy mountain Jerusalem, and I will take of them for priests and Levites (vv. 20-21).</a:t>
            </a:r>
            <a:endParaRPr lang="en-US" sz="1400" dirty="0"/>
          </a:p>
          <a:p>
            <a:pPr marL="203200" indent="-203200">
              <a:spcAft>
                <a:spcPts val="500"/>
              </a:spcAft>
              <a:buSzPct val="100000"/>
              <a:buChar char="•"/>
            </a:pPr>
            <a:r>
              <a:rPr lang="en-US" sz="1400" dirty="0">
                <a:solidFill>
                  <a:schemeClr val="tx1"/>
                </a:solidFill>
              </a:rPr>
              <a:t>As the new heavens and the new earth shall remain, so shall your seed and your name remain (v. 22).</a:t>
            </a:r>
            <a:endParaRPr lang="en-US" sz="1400" dirty="0"/>
          </a:p>
          <a:p>
            <a:pPr marL="203200" indent="-203200">
              <a:spcAft>
                <a:spcPts val="500"/>
              </a:spcAft>
              <a:buSzPct val="100000"/>
              <a:buChar char="•"/>
            </a:pPr>
            <a:r>
              <a:rPr lang="en-US" sz="1400" dirty="0">
                <a:solidFill>
                  <a:schemeClr val="tx1"/>
                </a:solidFill>
              </a:rPr>
              <a:t>All flesh shall come to worship before me. Their worm shall not die, neither shall their fire be quenched (vv. 23-24).</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66 — Contrite; New Heav &amp; Earth</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Isa 65:17-25. </a:t>
            </a:r>
            <a:pPr indent="0" marL="0">
              <a:spcAft>
                <a:spcPts val="1400"/>
              </a:spcAft>
              <a:buNone/>
            </a:pPr>
            <a:r>
              <a:rPr lang="en-US" sz="1700" dirty="0">
                <a:solidFill>
                  <a:schemeClr val="tx1"/>
                </a:solidFill>
              </a:rPr>
              <a:t>For, behold, I create new heavens and a new earth, the same promise of new heavens and new earth as v. 22, in the chapter just before.</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Acts 7:49-50, </a:t>
            </a:r>
            <a:pPr indent="0" marL="0">
              <a:spcAft>
                <a:spcPts val="1400"/>
              </a:spcAft>
              <a:buNone/>
            </a:pPr>
            <a:r>
              <a:rPr lang="en-US" sz="1700" dirty="0">
                <a:solidFill>
                  <a:schemeClr val="tx1"/>
                </a:solidFill>
              </a:rPr>
              <a:t>quoting vv. 1-2. Heaven is my throne, and earth is my footstool: what house will ye build me? saith the Lord: or what is the place of my rest? Hath not my hand made all these things?, Stephen answers the charge against the temple.</a:t>
            </a:r>
            <a:endParaRPr lang="en-US" sz="1700" dirty="0"/>
          </a:p>
          <a:p>
            <a:pPr indent="0" marL="0">
              <a:spcAft>
                <a:spcPts val="1400"/>
              </a:spcAft>
              <a:buNone/>
            </a:pPr>
            <a:r>
              <a:rPr lang="en-US" sz="1700" b="1" dirty="0">
                <a:solidFill>
                  <a:schemeClr val="accent3"/>
                </a:solidFill>
              </a:rPr>
              <a:t>Mark 9:44, </a:t>
            </a:r>
            <a:pPr indent="0" marL="0">
              <a:spcAft>
                <a:spcPts val="1400"/>
              </a:spcAft>
              <a:buNone/>
            </a:pPr>
            <a:r>
              <a:rPr lang="en-US" sz="1700" dirty="0">
                <a:solidFill>
                  <a:schemeClr val="tx1"/>
                </a:solidFill>
              </a:rPr>
              <a:t>quoting v. 24. Where their worm dieth not, and the fire is not quenched, Jesus on Gehenna; the same words stand in Mark 9:46 and 48.</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RELATED BIBLE PASSAGES  ·  1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66 — Contrite; New Heav &amp; Earth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Later restatement of the new heavens and new earth</a:t>
            </a:r>
            <a:endParaRPr lang="en-US" sz="1500" dirty="0"/>
          </a:p>
          <a:p>
            <a:pPr marL="177800" indent="-177800">
              <a:spcAft>
                <a:spcPts val="300"/>
              </a:spcAft>
              <a:buSzPct val="100000"/>
              <a:buChar char="•"/>
            </a:pPr>
            <a:r>
              <a:rPr lang="en-US" sz="1400" b="1" dirty="0">
                <a:solidFill>
                  <a:schemeClr val="accent1"/>
                </a:solidFill>
              </a:rPr>
              <a:t>2 Pet 3:13. </a:t>
            </a:r>
            <a:pPr indent="0" marL="0">
              <a:spcAft>
                <a:spcPts val="300"/>
              </a:spcAft>
              <a:buNone/>
            </a:pPr>
            <a:r>
              <a:rPr lang="en-US" sz="1400" dirty="0">
                <a:solidFill>
                  <a:schemeClr val="tx1"/>
                </a:solidFill>
              </a:rPr>
              <a:t>Nevertheless we, according to his promise, look for new heavens and a new earth, wherein dwelleth righteousness, the promise of v. 22.</a:t>
            </a:r>
            <a:endParaRPr lang="en-US" sz="1500" dirty="0"/>
          </a:p>
          <a:p>
            <a:pPr marL="177800" indent="-177800">
              <a:spcAft>
                <a:spcPts val="300"/>
              </a:spcAft>
              <a:buSzPct val="100000"/>
              <a:buChar char="•"/>
            </a:pPr>
            <a:r>
              <a:rPr lang="en-US" sz="1400" b="1" dirty="0">
                <a:solidFill>
                  <a:schemeClr val="accent1"/>
                </a:solidFill>
              </a:rPr>
              <a:t>Rev 21:1. </a:t>
            </a:r>
            <a:pPr indent="0" marL="0">
              <a:spcAft>
                <a:spcPts val="300"/>
              </a:spcAft>
              <a:buNone/>
            </a:pPr>
            <a:r>
              <a:rPr lang="en-US" sz="1400" dirty="0">
                <a:solidFill>
                  <a:schemeClr val="tx1"/>
                </a:solidFill>
              </a:rPr>
              <a:t>And I saw a new heaven and a new earth, the hope of v. 22 seen by John; Christadelphians read it of the kingdom on the earth, a new order of things (an interpretation).</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Heaven my throne, earth my footstool</a:t>
            </a:r>
            <a:endParaRPr lang="en-US" sz="1500" dirty="0"/>
          </a:p>
          <a:p>
            <a:pPr marL="177800" indent="-177800">
              <a:spcAft>
                <a:spcPts val="300"/>
              </a:spcAft>
              <a:buSzPct val="100000"/>
              <a:buChar char="•"/>
            </a:pPr>
            <a:r>
              <a:rPr lang="en-US" sz="1400" b="1" dirty="0">
                <a:solidFill>
                  <a:schemeClr val="accent1"/>
                </a:solidFill>
              </a:rPr>
              <a:t>1 Kings 8:27. </a:t>
            </a:r>
            <a:pPr indent="0" marL="0">
              <a:spcAft>
                <a:spcPts val="300"/>
              </a:spcAft>
              <a:buNone/>
            </a:pPr>
            <a:r>
              <a:rPr lang="en-US" sz="1400" dirty="0">
                <a:solidFill>
                  <a:schemeClr val="tx1"/>
                </a:solidFill>
              </a:rPr>
              <a:t>Behold, the heaven and heaven of heavens cannot contain thee; how much less this house that I have builded?, Solomon's own word, like v. 1.</a:t>
            </a:r>
            <a:endParaRPr lang="en-US" sz="1500" dirty="0"/>
          </a:p>
          <a:p>
            <a:pPr marL="177800" indent="-177800">
              <a:spcAft>
                <a:spcPts val="300"/>
              </a:spcAft>
              <a:buSzPct val="100000"/>
              <a:buChar char="•"/>
            </a:pPr>
            <a:r>
              <a:rPr lang="en-US" sz="1400" b="1" dirty="0">
                <a:solidFill>
                  <a:schemeClr val="accent1"/>
                </a:solidFill>
              </a:rPr>
              <a:t>Matt 5:34-35. </a:t>
            </a:r>
            <a:pPr indent="0" marL="0">
              <a:spcAft>
                <a:spcPts val="300"/>
              </a:spcAft>
              <a:buNone/>
            </a:pPr>
            <a:r>
              <a:rPr lang="en-US" sz="1400" dirty="0">
                <a:solidFill>
                  <a:schemeClr val="tx1"/>
                </a:solidFill>
              </a:rPr>
              <a:t>Neither by heaven; for it is God's throne: Nor by the earth; for it is his footstool, Jesus uses the words of v. 1.</a:t>
            </a:r>
            <a:endParaRPr lang="en-US" sz="1500" dirty="0"/>
          </a:p>
          <a:p>
            <a:pPr marL="177800" indent="-177800">
              <a:spcAft>
                <a:spcPts val="300"/>
              </a:spcAft>
              <a:buSzPct val="100000"/>
              <a:buChar char="•"/>
            </a:pPr>
            <a:r>
              <a:rPr lang="en-US" sz="1400" b="1" dirty="0">
                <a:solidFill>
                  <a:schemeClr val="accent1"/>
                </a:solidFill>
              </a:rPr>
              <a:t>John 4:21. </a:t>
            </a:r>
            <a:pPr indent="0" marL="0">
              <a:spcAft>
                <a:spcPts val="300"/>
              </a:spcAft>
              <a:buNone/>
            </a:pPr>
            <a:r>
              <a:rPr lang="en-US" sz="1400" dirty="0">
                <a:solidFill>
                  <a:schemeClr val="tx1"/>
                </a:solidFill>
              </a:rPr>
              <a:t>The hour cometh, when ye shall neither in this mountain, nor yet at Jerusalem, worship the Father, worship not bound to a house, as in vv. 1-2.</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RELATED BIBLE PASSAGES  ·  2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66 — Contrite; New Heav &amp; Earth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To him that trembleth at my word</a:t>
            </a:r>
            <a:endParaRPr lang="en-US" sz="1500" dirty="0"/>
          </a:p>
          <a:p>
            <a:pPr marL="177800" indent="-177800">
              <a:spcAft>
                <a:spcPts val="300"/>
              </a:spcAft>
              <a:buSzPct val="100000"/>
              <a:buChar char="•"/>
            </a:pPr>
            <a:r>
              <a:rPr lang="en-US" sz="1400" b="1" dirty="0">
                <a:solidFill>
                  <a:schemeClr val="accent1"/>
                </a:solidFill>
              </a:rPr>
              <a:t>Ps 34:18. </a:t>
            </a:r>
            <a:pPr indent="0" marL="0">
              <a:spcAft>
                <a:spcPts val="300"/>
              </a:spcAft>
              <a:buNone/>
            </a:pPr>
            <a:r>
              <a:rPr lang="en-US" sz="1400" dirty="0">
                <a:solidFill>
                  <a:schemeClr val="tx1"/>
                </a:solidFill>
              </a:rPr>
              <a:t>The LORD is nigh unto them that are of a broken heart; and saveth such as be of a contrite spirit, the contrite of v. 2.</a:t>
            </a:r>
            <a:endParaRPr lang="en-US" sz="1500" dirty="0"/>
          </a:p>
          <a:p>
            <a:pPr marL="177800" indent="-177800">
              <a:spcAft>
                <a:spcPts val="300"/>
              </a:spcAft>
              <a:buSzPct val="100000"/>
              <a:buChar char="•"/>
            </a:pPr>
            <a:r>
              <a:rPr lang="en-US" sz="1400" b="1" dirty="0">
                <a:solidFill>
                  <a:schemeClr val="accent1"/>
                </a:solidFill>
              </a:rPr>
              <a:t>Isa 57:15. </a:t>
            </a:r>
            <a:pPr indent="0" marL="0">
              <a:spcAft>
                <a:spcPts val="300"/>
              </a:spcAft>
              <a:buNone/>
            </a:pPr>
            <a:r>
              <a:rPr lang="en-US" sz="1400" dirty="0">
                <a:solidFill>
                  <a:schemeClr val="tx1"/>
                </a:solidFill>
              </a:rPr>
              <a:t>I dwell in the high and holy place, with him also that is of a contrite and humble spirit, the same God of v. 2.</a:t>
            </a:r>
            <a:endParaRPr lang="en-US" sz="1500" dirty="0"/>
          </a:p>
          <a:p>
            <a:pPr marL="177800" indent="-177800">
              <a:spcAft>
                <a:spcPts val="300"/>
              </a:spcAft>
              <a:buSzPct val="100000"/>
              <a:buChar char="•"/>
            </a:pPr>
            <a:r>
              <a:rPr lang="en-US" sz="1400" b="1" dirty="0">
                <a:solidFill>
                  <a:schemeClr val="accent1"/>
                </a:solidFill>
              </a:rPr>
              <a:t>Ezra 9:4. </a:t>
            </a:r>
            <a:pPr indent="0" marL="0">
              <a:spcAft>
                <a:spcPts val="300"/>
              </a:spcAft>
              <a:buNone/>
            </a:pPr>
            <a:r>
              <a:rPr lang="en-US" sz="1400" dirty="0">
                <a:solidFill>
                  <a:schemeClr val="tx1"/>
                </a:solidFill>
              </a:rPr>
              <a:t>Then were assembled unto me every one that trembled at the words of the God of Israel, the tremblers of vv. 2, 5.</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Sacrifice without obedience</a:t>
            </a:r>
            <a:endParaRPr lang="en-US" sz="1500" dirty="0"/>
          </a:p>
          <a:p>
            <a:pPr marL="177800" indent="-177800">
              <a:spcAft>
                <a:spcPts val="300"/>
              </a:spcAft>
              <a:buSzPct val="100000"/>
              <a:buChar char="•"/>
            </a:pPr>
            <a:r>
              <a:rPr lang="en-US" sz="1400" b="1" dirty="0">
                <a:solidFill>
                  <a:schemeClr val="accent1"/>
                </a:solidFill>
              </a:rPr>
              <a:t>Isa 1:11. </a:t>
            </a:r>
            <a:pPr indent="0" marL="0">
              <a:spcAft>
                <a:spcPts val="300"/>
              </a:spcAft>
              <a:buNone/>
            </a:pPr>
            <a:r>
              <a:rPr lang="en-US" sz="1400" dirty="0">
                <a:solidFill>
                  <a:schemeClr val="tx1"/>
                </a:solidFill>
              </a:rPr>
              <a:t>To what purpose is the multitude of your sacrifices unto me?, the empty offerings of v. 3.</a:t>
            </a:r>
            <a:endParaRPr lang="en-US" sz="1500" dirty="0"/>
          </a:p>
          <a:p>
            <a:pPr marL="177800" indent="-177800">
              <a:spcAft>
                <a:spcPts val="300"/>
              </a:spcAft>
              <a:buSzPct val="100000"/>
              <a:buChar char="•"/>
            </a:pPr>
            <a:r>
              <a:rPr lang="en-US" sz="1400" b="1" dirty="0">
                <a:solidFill>
                  <a:schemeClr val="accent1"/>
                </a:solidFill>
              </a:rPr>
              <a:t>Prov 21:27. </a:t>
            </a:r>
            <a:pPr indent="0" marL="0">
              <a:spcAft>
                <a:spcPts val="300"/>
              </a:spcAft>
              <a:buNone/>
            </a:pPr>
            <a:r>
              <a:rPr lang="en-US" sz="1400" dirty="0">
                <a:solidFill>
                  <a:schemeClr val="tx1"/>
                </a:solidFill>
              </a:rPr>
              <a:t>The sacrifice of the wicked is abomination, the same judgment as v. 3.</a:t>
            </a:r>
            <a:endParaRPr lang="en-US" sz="1500" dirty="0"/>
          </a:p>
          <a:p>
            <a:pPr marL="177800" indent="-177800">
              <a:spcAft>
                <a:spcPts val="300"/>
              </a:spcAft>
              <a:buSzPct val="100000"/>
              <a:buChar char="•"/>
            </a:pPr>
            <a:r>
              <a:rPr lang="en-US" sz="1400" b="1" dirty="0">
                <a:solidFill>
                  <a:schemeClr val="accent1"/>
                </a:solidFill>
              </a:rPr>
              <a:t>Jer 7:13. </a:t>
            </a:r>
            <a:pPr indent="0" marL="0">
              <a:spcAft>
                <a:spcPts val="300"/>
              </a:spcAft>
              <a:buNone/>
            </a:pPr>
            <a:r>
              <a:rPr lang="en-US" sz="1400" dirty="0">
                <a:solidFill>
                  <a:schemeClr val="tx1"/>
                </a:solidFill>
              </a:rPr>
              <a:t>I spake unto you, rising up early and speaking, but ye heard not; and I called you, but ye answered not, the refusal of v. 4.</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A nation born at once</a:t>
            </a:r>
            <a:endParaRPr lang="en-US" sz="1500" dirty="0"/>
          </a:p>
          <a:p>
            <a:pPr marL="177800" indent="-177800">
              <a:spcAft>
                <a:spcPts val="300"/>
              </a:spcAft>
              <a:buSzPct val="100000"/>
              <a:buChar char="•"/>
            </a:pPr>
            <a:r>
              <a:rPr lang="en-US" sz="1400" b="1" dirty="0">
                <a:solidFill>
                  <a:schemeClr val="accent1"/>
                </a:solidFill>
              </a:rPr>
              <a:t>Gal 4:26. </a:t>
            </a:r>
            <a:pPr indent="0" marL="0">
              <a:spcAft>
                <a:spcPts val="300"/>
              </a:spcAft>
              <a:buNone/>
            </a:pPr>
            <a:r>
              <a:rPr lang="en-US" sz="1400" dirty="0">
                <a:solidFill>
                  <a:schemeClr val="tx1"/>
                </a:solidFill>
              </a:rPr>
              <a:t>But Jerusalem which is above is free, which is the mother of us all, the mother Zion of vv. 7-11.</a:t>
            </a:r>
            <a:endParaRPr lang="en-US" sz="1500" dirty="0"/>
          </a:p>
          <a:p>
            <a:pPr marL="177800" indent="-177800">
              <a:spcAft>
                <a:spcPts val="300"/>
              </a:spcAft>
              <a:buSzPct val="100000"/>
              <a:buChar char="•"/>
            </a:pPr>
            <a:r>
              <a:rPr lang="en-US" sz="1400" b="1" dirty="0">
                <a:solidFill>
                  <a:schemeClr val="accent1"/>
                </a:solidFill>
              </a:rPr>
              <a:t>Rev 12:5. </a:t>
            </a:r>
            <a:pPr indent="0" marL="0">
              <a:spcAft>
                <a:spcPts val="300"/>
              </a:spcAft>
              <a:buNone/>
            </a:pPr>
            <a:r>
              <a:rPr lang="en-US" sz="1400" dirty="0">
                <a:solidFill>
                  <a:schemeClr val="tx1"/>
                </a:solidFill>
              </a:rPr>
              <a:t>And she brought forth a man child, who was to rule all nations, the man child of v. 7.</a:t>
            </a:r>
            <a:endParaRPr lang="en-US" sz="1500" dirty="0"/>
          </a:p>
          <a:p>
            <a:pPr marL="177800" indent="-177800">
              <a:spcAft>
                <a:spcPts val="300"/>
              </a:spcAft>
              <a:buSzPct val="100000"/>
              <a:buChar char="•"/>
            </a:pPr>
            <a:r>
              <a:rPr lang="en-US" sz="1400" b="1" dirty="0">
                <a:solidFill>
                  <a:schemeClr val="accent1"/>
                </a:solidFill>
              </a:rPr>
              <a:t>John 16:21. </a:t>
            </a:r>
            <a:pPr indent="0" marL="0">
              <a:spcAft>
                <a:spcPts val="300"/>
              </a:spcAft>
              <a:buNone/>
            </a:pPr>
            <a:r>
              <a:rPr lang="en-US" sz="1400" dirty="0">
                <a:solidFill>
                  <a:schemeClr val="tx1"/>
                </a:solidFill>
              </a:rPr>
              <a:t>A woman when she is in travail hath sorrow, the travail of vv. 7-8.</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RELATED BIBLE PASSAGES  ·  3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66 — Contrite; New Heav &amp; Earth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Peace like a river, comfort like a mother</a:t>
            </a:r>
            <a:endParaRPr lang="en-US" sz="1500" dirty="0"/>
          </a:p>
          <a:p>
            <a:pPr marL="177800" indent="-177800">
              <a:spcAft>
                <a:spcPts val="300"/>
              </a:spcAft>
              <a:buSzPct val="100000"/>
              <a:buChar char="•"/>
            </a:pPr>
            <a:r>
              <a:rPr lang="en-US" sz="1400" b="1" dirty="0">
                <a:solidFill>
                  <a:schemeClr val="accent1"/>
                </a:solidFill>
              </a:rPr>
              <a:t>Isa 48:18. </a:t>
            </a:r>
            <a:pPr indent="0" marL="0">
              <a:spcAft>
                <a:spcPts val="300"/>
              </a:spcAft>
              <a:buNone/>
            </a:pPr>
            <a:r>
              <a:rPr lang="en-US" sz="1400" dirty="0">
                <a:solidFill>
                  <a:schemeClr val="tx1"/>
                </a:solidFill>
              </a:rPr>
              <a:t>O that thou hadst hearkened to my commandments\! then had thy peace been as a river, the river of peace in v. 12.</a:t>
            </a:r>
            <a:endParaRPr lang="en-US" sz="1500" dirty="0"/>
          </a:p>
          <a:p>
            <a:pPr marL="177800" indent="-177800">
              <a:spcAft>
                <a:spcPts val="300"/>
              </a:spcAft>
              <a:buSzPct val="100000"/>
              <a:buChar char="•"/>
            </a:pPr>
            <a:r>
              <a:rPr lang="en-US" sz="1400" b="1" dirty="0">
                <a:solidFill>
                  <a:schemeClr val="accent1"/>
                </a:solidFill>
              </a:rPr>
              <a:t>Isa 40:1. </a:t>
            </a:r>
            <a:pPr indent="0" marL="0">
              <a:spcAft>
                <a:spcPts val="300"/>
              </a:spcAft>
              <a:buNone/>
            </a:pPr>
            <a:r>
              <a:rPr lang="en-US" sz="1400" dirty="0">
                <a:solidFill>
                  <a:schemeClr val="tx1"/>
                </a:solidFill>
              </a:rPr>
              <a:t>Comfort ye, comfort ye my people, saith your God, the comfort of v. 13.</a:t>
            </a:r>
            <a:endParaRPr lang="en-US" sz="1500" dirty="0"/>
          </a:p>
          <a:p>
            <a:pPr marL="177800" indent="-177800">
              <a:spcAft>
                <a:spcPts val="300"/>
              </a:spcAft>
              <a:buSzPct val="100000"/>
              <a:buChar char="•"/>
            </a:pPr>
            <a:r>
              <a:rPr lang="en-US" sz="1400" b="1" dirty="0">
                <a:solidFill>
                  <a:schemeClr val="accent1"/>
                </a:solidFill>
              </a:rPr>
              <a:t>Isa 60:5. </a:t>
            </a:r>
            <a:pPr indent="0" marL="0">
              <a:spcAft>
                <a:spcPts val="300"/>
              </a:spcAft>
              <a:buNone/>
            </a:pPr>
            <a:r>
              <a:rPr lang="en-US" sz="1400" dirty="0">
                <a:solidFill>
                  <a:schemeClr val="tx1"/>
                </a:solidFill>
              </a:rPr>
              <a:t>The forces of the Gentiles shall come unto thee, the glory of the Gentiles of v. 12.</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LORD will come with fire</a:t>
            </a:r>
            <a:endParaRPr lang="en-US" sz="1500" dirty="0"/>
          </a:p>
          <a:p>
            <a:pPr marL="177800" indent="-177800">
              <a:spcAft>
                <a:spcPts val="300"/>
              </a:spcAft>
              <a:buSzPct val="100000"/>
              <a:buChar char="•"/>
            </a:pPr>
            <a:r>
              <a:rPr lang="en-US" sz="1400" b="1" dirty="0">
                <a:solidFill>
                  <a:schemeClr val="accent1"/>
                </a:solidFill>
              </a:rPr>
              <a:t>2 Thess 1:7-8. </a:t>
            </a:r>
            <a:pPr indent="0" marL="0">
              <a:spcAft>
                <a:spcPts val="300"/>
              </a:spcAft>
              <a:buNone/>
            </a:pPr>
            <a:r>
              <a:rPr lang="en-US" sz="1400" dirty="0">
                <a:solidFill>
                  <a:schemeClr val="tx1"/>
                </a:solidFill>
              </a:rPr>
              <a:t>In flaming fire taking vengeance on them that know not God, Christ's coming in the fire of v. 15.</a:t>
            </a:r>
            <a:endParaRPr lang="en-US" sz="1500" dirty="0"/>
          </a:p>
          <a:p>
            <a:pPr marL="177800" indent="-177800">
              <a:spcAft>
                <a:spcPts val="300"/>
              </a:spcAft>
              <a:buSzPct val="100000"/>
              <a:buChar char="•"/>
            </a:pPr>
            <a:r>
              <a:rPr lang="en-US" sz="1400" b="1" dirty="0">
                <a:solidFill>
                  <a:schemeClr val="accent1"/>
                </a:solidFill>
              </a:rPr>
              <a:t>Mal 4:1. </a:t>
            </a:r>
            <a:pPr indent="0" marL="0">
              <a:spcAft>
                <a:spcPts val="300"/>
              </a:spcAft>
              <a:buNone/>
            </a:pPr>
            <a:r>
              <a:rPr lang="en-US" sz="1400" dirty="0">
                <a:solidFill>
                  <a:schemeClr val="tx1"/>
                </a:solidFill>
              </a:rPr>
              <a:t>For, behold, the day cometh, that shall burn as an oven, the day of v. 16.</a:t>
            </a:r>
            <a:endParaRPr lang="en-US" sz="1500" dirty="0"/>
          </a:p>
          <a:p>
            <a:pPr marL="177800" indent="-177800">
              <a:spcAft>
                <a:spcPts val="300"/>
              </a:spcAft>
              <a:buSzPct val="100000"/>
              <a:buChar char="•"/>
            </a:pPr>
            <a:r>
              <a:rPr lang="en-US" sz="1400" b="1" dirty="0">
                <a:solidFill>
                  <a:schemeClr val="accent1"/>
                </a:solidFill>
              </a:rPr>
              <a:t>Jer 25:31. </a:t>
            </a:r>
            <a:pPr indent="0" marL="0">
              <a:spcAft>
                <a:spcPts val="300"/>
              </a:spcAft>
              <a:buNone/>
            </a:pPr>
            <a:r>
              <a:rPr lang="en-US" sz="1400" dirty="0">
                <a:solidFill>
                  <a:schemeClr val="tx1"/>
                </a:solidFill>
              </a:rPr>
              <a:t>He will plead with all flesh; he will give them that are wicked to the sword, the pleading of v. 16.</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All nations gathered, and the carcases outside the city</a:t>
            </a:r>
            <a:endParaRPr lang="en-US" sz="1500" dirty="0"/>
          </a:p>
          <a:p>
            <a:pPr marL="177800" indent="-177800">
              <a:spcAft>
                <a:spcPts val="300"/>
              </a:spcAft>
              <a:buSzPct val="100000"/>
              <a:buChar char="•"/>
            </a:pPr>
            <a:r>
              <a:rPr lang="en-US" sz="1400" b="1" dirty="0">
                <a:solidFill>
                  <a:schemeClr val="accent1"/>
                </a:solidFill>
              </a:rPr>
              <a:t>Zech 14:16. </a:t>
            </a:r>
            <a:pPr indent="0" marL="0">
              <a:spcAft>
                <a:spcPts val="300"/>
              </a:spcAft>
              <a:buNone/>
            </a:pPr>
            <a:r>
              <a:rPr lang="en-US" sz="1400" dirty="0">
                <a:solidFill>
                  <a:schemeClr val="tx1"/>
                </a:solidFill>
              </a:rPr>
              <a:t>Shall even go up from year to year to worship the King, the LORD of hosts, the worship of v. 23 in the kingdom.</a:t>
            </a:r>
            <a:endParaRPr lang="en-US" sz="1500" dirty="0"/>
          </a:p>
          <a:p>
            <a:pPr marL="177800" indent="-177800">
              <a:spcAft>
                <a:spcPts val="300"/>
              </a:spcAft>
              <a:buSzPct val="100000"/>
              <a:buChar char="•"/>
            </a:pPr>
            <a:r>
              <a:rPr lang="en-US" sz="1400" b="1" dirty="0">
                <a:solidFill>
                  <a:schemeClr val="accent1"/>
                </a:solidFill>
              </a:rPr>
              <a:t>Rom 15:16. </a:t>
            </a:r>
            <a:pPr indent="0" marL="0">
              <a:spcAft>
                <a:spcPts val="300"/>
              </a:spcAft>
              <a:buNone/>
            </a:pPr>
            <a:r>
              <a:rPr lang="en-US" sz="1400" dirty="0">
                <a:solidFill>
                  <a:schemeClr val="tx1"/>
                </a:solidFill>
              </a:rPr>
              <a:t>That the offering up of the Gentiles might be acceptable, the offering of v. 20, applied by Paul to the Gentiles.</a:t>
            </a:r>
            <a:endParaRPr lang="en-US" sz="1500" dirty="0"/>
          </a:p>
          <a:p>
            <a:pPr marL="177800" indent="-177800">
              <a:spcAft>
                <a:spcPts val="300"/>
              </a:spcAft>
              <a:buSzPct val="100000"/>
              <a:buChar char="•"/>
            </a:pPr>
            <a:r>
              <a:rPr lang="en-US" sz="1400" b="1" dirty="0">
                <a:solidFill>
                  <a:schemeClr val="accent1"/>
                </a:solidFill>
              </a:rPr>
              <a:t>Mark 9:48. </a:t>
            </a:r>
            <a:pPr indent="0" marL="0">
              <a:spcAft>
                <a:spcPts val="300"/>
              </a:spcAft>
              <a:buNone/>
            </a:pPr>
            <a:r>
              <a:rPr lang="en-US" sz="1400" dirty="0">
                <a:solidFill>
                  <a:schemeClr val="tx1"/>
                </a:solidFill>
              </a:rPr>
              <a:t>Where their worm dieth not, and the fire is not quenched, Gehenna, the valley of burning refuse outside Jerusalem, behind v. 24; the carcases are dead men, not living souls in torment.</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66 — Contrite; New Heav &amp; Earth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2. </a:t>
            </a:r>
            <a:pPr indent="0" marL="0">
              <a:spcAft>
                <a:spcPts val="800"/>
              </a:spcAft>
              <a:buNone/>
            </a:pPr>
            <a:r>
              <a:rPr lang="en-US" sz="1600" dirty="0">
                <a:solidFill>
                  <a:schemeClr val="tx1"/>
                </a:solidFill>
              </a:rPr>
              <a:t>Contrite is "nekeh," stricken or crippled, a spirit humbled before God.</a:t>
            </a:r>
            <a:endParaRPr lang="en-US" sz="1600" dirty="0"/>
          </a:p>
          <a:p>
            <a:pPr indent="0" marL="0">
              <a:spcAft>
                <a:spcPts val="800"/>
              </a:spcAft>
              <a:buNone/>
            </a:pPr>
            <a:r>
              <a:rPr lang="en-US" sz="1600" b="1" dirty="0">
                <a:solidFill>
                  <a:schemeClr val="accent1"/>
                </a:solidFill>
              </a:rPr>
              <a:t>v. 3. </a:t>
            </a:r>
            <a:pPr indent="0" marL="0">
              <a:spcAft>
                <a:spcPts val="800"/>
              </a:spcAft>
              <a:buNone/>
            </a:pPr>
            <a:r>
              <a:rPr lang="en-US" sz="1600" dirty="0">
                <a:solidFill>
                  <a:schemeClr val="tx1"/>
                </a:solidFill>
              </a:rPr>
              <a:t>The KJV adds as if. The Hebrew sets the pairs side by side, he that killeth an ox, he that slayeth a man, so some versions read it as two sins done by the same person.</a:t>
            </a:r>
            <a:endParaRPr lang="en-US" sz="1600" dirty="0"/>
          </a:p>
          <a:p>
            <a:pPr indent="0" marL="0">
              <a:spcAft>
                <a:spcPts val="800"/>
              </a:spcAft>
              <a:buNone/>
            </a:pPr>
            <a:r>
              <a:rPr lang="en-US" sz="1600" b="1" dirty="0">
                <a:solidFill>
                  <a:schemeClr val="accent1"/>
                </a:solidFill>
              </a:rPr>
              <a:t>v. 17. </a:t>
            </a:r>
            <a:pPr indent="0" marL="0">
              <a:spcAft>
                <a:spcPts val="800"/>
              </a:spcAft>
              <a:buNone/>
            </a:pPr>
            <a:r>
              <a:rPr lang="en-US" sz="1600" dirty="0">
                <a:solidFill>
                  <a:schemeClr val="tx1"/>
                </a:solidFill>
              </a:rPr>
              <a:t>Behind one tree in the midst is obscure; the Hebrew may mean following one in the midst, a leader of the idol rites.</a:t>
            </a:r>
            <a:endParaRPr lang="en-US" sz="1600" dirty="0"/>
          </a:p>
          <a:p>
            <a:pPr indent="0" marL="0">
              <a:spcAft>
                <a:spcPts val="800"/>
              </a:spcAft>
              <a:buNone/>
            </a:pPr>
            <a:r>
              <a:rPr lang="en-US" sz="1600" b="1" dirty="0">
                <a:solidFill>
                  <a:schemeClr val="accent1"/>
                </a:solidFill>
              </a:rPr>
              <a:t>v. 19. </a:t>
            </a:r>
            <a:pPr indent="0" marL="0">
              <a:spcAft>
                <a:spcPts val="800"/>
              </a:spcAft>
              <a:buNone/>
            </a:pPr>
            <a:r>
              <a:rPr lang="en-US" sz="1600" dirty="0">
                <a:solidFill>
                  <a:schemeClr val="tx1"/>
                </a:solidFill>
              </a:rPr>
              <a:t>Pul is probably Put, Libya, as in the Greek version. Javan is Greece.</a:t>
            </a:r>
            <a:endParaRPr lang="en-US" sz="1600" dirty="0"/>
          </a:p>
          <a:p>
            <a:pPr indent="0" marL="0">
              <a:spcAft>
                <a:spcPts val="800"/>
              </a:spcAft>
              <a:buNone/>
            </a:pPr>
            <a:r>
              <a:rPr lang="en-US" sz="1600" b="1" dirty="0">
                <a:solidFill>
                  <a:schemeClr val="accent1"/>
                </a:solidFill>
              </a:rPr>
              <a:t>v. 24. </a:t>
            </a:r>
            <a:pPr indent="0" marL="0">
              <a:spcAft>
                <a:spcPts val="800"/>
              </a:spcAft>
              <a:buNone/>
            </a:pPr>
            <a:r>
              <a:rPr lang="en-US" sz="1600" dirty="0">
                <a:solidFill>
                  <a:schemeClr val="tx1"/>
                </a:solidFill>
              </a:rPr>
              <a:t>Carcases means corpses, "pegarim," the dead bodies of the rebels. Mark 9:48 uses these words of hell.</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THE MAIN PEOPLE &amp; PLACES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66 — Contrite; New Heav &amp; Earth</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p-card-0"/>
          <p:cNvSpPr/>
          <p:nvPr/>
        </p:nvSpPr>
        <p:spPr>
          <a:xfrm>
            <a:off x="548640" y="1508760"/>
            <a:ext cx="6766560"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5650992"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The Main People</a:t>
            </a:r>
            <a:endParaRPr lang="en-US" sz="1700" dirty="0"/>
          </a:p>
        </p:txBody>
      </p:sp>
      <p:sp>
        <p:nvSpPr>
          <p:cNvPr id="9" name="pp-text-0"/>
          <p:cNvSpPr txBox="1"/>
          <p:nvPr/>
        </p:nvSpPr>
        <p:spPr>
          <a:xfrm>
            <a:off x="822960" y="2331720"/>
            <a:ext cx="6217920"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The LORD, whose throne is heaven (vv. 1-2, 5, 9, 12, 15-16, 22-23).</a:t>
            </a:r>
            <a:endParaRPr lang="en-US" sz="1400" dirty="0"/>
          </a:p>
          <a:p>
            <a:pPr marL="203200" indent="-203200">
              <a:spcAft>
                <a:spcPts val="600"/>
              </a:spcAft>
              <a:buSzPct val="100000"/>
              <a:buChar char="•"/>
            </a:pPr>
            <a:r>
              <a:rPr lang="en-US" sz="1400" dirty="0">
                <a:solidFill>
                  <a:schemeClr val="tx1"/>
                </a:solidFill>
              </a:rPr>
              <a:t>Him that is poor and of a contrite spirit, and trembleth at my word (vv. 2, 5).</a:t>
            </a:r>
            <a:endParaRPr lang="en-US" sz="1400" dirty="0"/>
          </a:p>
          <a:p>
            <a:pPr marL="203200" indent="-203200">
              <a:spcAft>
                <a:spcPts val="600"/>
              </a:spcAft>
              <a:buSzPct val="100000"/>
              <a:buChar char="•"/>
            </a:pPr>
            <a:r>
              <a:rPr lang="en-US" sz="1400" dirty="0">
                <a:solidFill>
                  <a:schemeClr val="tx1"/>
                </a:solidFill>
              </a:rPr>
              <a:t>Those who offer sacrifices but have chosen their own ways (vv. 3-4).</a:t>
            </a:r>
            <a:endParaRPr lang="en-US" sz="1400" dirty="0"/>
          </a:p>
          <a:p>
            <a:pPr marL="203200" indent="-203200">
              <a:spcAft>
                <a:spcPts val="600"/>
              </a:spcAft>
              <a:buSzPct val="100000"/>
              <a:buChar char="•"/>
            </a:pPr>
            <a:r>
              <a:rPr lang="en-US" sz="1400" dirty="0">
                <a:solidFill>
                  <a:schemeClr val="tx1"/>
                </a:solidFill>
              </a:rPr>
              <a:t>Your brethren that hated you and cast you out (v. 5).</a:t>
            </a:r>
            <a:endParaRPr lang="en-US" sz="1400" dirty="0"/>
          </a:p>
          <a:p>
            <a:pPr marL="203200" indent="-203200">
              <a:spcAft>
                <a:spcPts val="600"/>
              </a:spcAft>
              <a:buSzPct val="100000"/>
              <a:buChar char="•"/>
            </a:pPr>
            <a:r>
              <a:rPr lang="en-US" sz="1400" dirty="0">
                <a:solidFill>
                  <a:schemeClr val="tx1"/>
                </a:solidFill>
              </a:rPr>
              <a:t>His enemies, to whom he renders recompence (vv. 6, 14).</a:t>
            </a:r>
            <a:endParaRPr lang="en-US" sz="1400" dirty="0"/>
          </a:p>
          <a:p>
            <a:pPr marL="203200" indent="-203200">
              <a:spcAft>
                <a:spcPts val="600"/>
              </a:spcAft>
              <a:buSzPct val="100000"/>
              <a:buChar char="•"/>
            </a:pPr>
            <a:r>
              <a:rPr lang="en-US" sz="1400" dirty="0">
                <a:solidFill>
                  <a:schemeClr val="tx1"/>
                </a:solidFill>
              </a:rPr>
              <a:t>Zion, who brings forth her children (vv. 7-8).</a:t>
            </a:r>
            <a:endParaRPr lang="en-US" sz="1400" dirty="0"/>
          </a:p>
          <a:p>
            <a:pPr marL="203200" indent="-203200">
              <a:spcAft>
                <a:spcPts val="600"/>
              </a:spcAft>
              <a:buSzPct val="100000"/>
              <a:buChar char="•"/>
            </a:pPr>
            <a:r>
              <a:rPr lang="en-US" sz="1400" dirty="0">
                <a:solidFill>
                  <a:schemeClr val="tx1"/>
                </a:solidFill>
              </a:rPr>
              <a:t>All ye that love Jerusalem and mourn for her (v. 10).</a:t>
            </a:r>
            <a:endParaRPr lang="en-US" sz="1400" dirty="0"/>
          </a:p>
          <a:p>
            <a:pPr marL="203200" indent="-203200">
              <a:spcAft>
                <a:spcPts val="600"/>
              </a:spcAft>
              <a:buSzPct val="100000"/>
              <a:buChar char="•"/>
            </a:pPr>
            <a:r>
              <a:rPr lang="en-US" sz="1400" dirty="0">
                <a:solidFill>
                  <a:schemeClr val="tx1"/>
                </a:solidFill>
              </a:rPr>
              <a:t>A mother who comforts her child (v. 13).</a:t>
            </a:r>
            <a:endParaRPr lang="en-US" sz="1400" dirty="0"/>
          </a:p>
          <a:p>
            <a:pPr marL="203200" indent="-203200">
              <a:spcAft>
                <a:spcPts val="600"/>
              </a:spcAft>
              <a:buSzPct val="100000"/>
              <a:buChar char="•"/>
            </a:pPr>
            <a:r>
              <a:rPr lang="en-US" sz="1400" dirty="0">
                <a:solidFill>
                  <a:schemeClr val="tx1"/>
                </a:solidFill>
              </a:rPr>
              <a:t>All flesh, with whom the LORD pleads (vv. 16, 23-24).</a:t>
            </a:r>
            <a:endParaRPr lang="en-US" sz="1400" dirty="0"/>
          </a:p>
          <a:p>
            <a:pPr marL="203200" indent="-203200">
              <a:spcAft>
                <a:spcPts val="600"/>
              </a:spcAft>
              <a:buSzPct val="100000"/>
              <a:buChar char="•"/>
            </a:pPr>
            <a:r>
              <a:rPr lang="en-US" sz="1400" dirty="0">
                <a:solidFill>
                  <a:schemeClr val="tx1"/>
                </a:solidFill>
              </a:rPr>
              <a:t>Those that purify themselves in the gardens (v. 17).</a:t>
            </a:r>
            <a:endParaRPr lang="en-US" sz="1400" dirty="0"/>
          </a:p>
          <a:p>
            <a:pPr marL="203200" indent="-203200">
              <a:spcAft>
                <a:spcPts val="600"/>
              </a:spcAft>
              <a:buSzPct val="100000"/>
              <a:buChar char="•"/>
            </a:pPr>
            <a:r>
              <a:rPr lang="en-US" sz="1400" dirty="0">
                <a:solidFill>
                  <a:schemeClr val="tx1"/>
                </a:solidFill>
              </a:rPr>
              <a:t>All nations and tongues, and those that escape, sent to the Gentiles (vv. 18-19).</a:t>
            </a:r>
            <a:endParaRPr lang="en-US" sz="1400" dirty="0"/>
          </a:p>
          <a:p>
            <a:pPr marL="203200" indent="-203200">
              <a:spcAft>
                <a:spcPts val="600"/>
              </a:spcAft>
              <a:buSzPct val="100000"/>
              <a:buChar char="•"/>
            </a:pPr>
            <a:r>
              <a:rPr lang="en-US" sz="1400" dirty="0">
                <a:solidFill>
                  <a:schemeClr val="tx1"/>
                </a:solidFill>
              </a:rPr>
              <a:t>Priests and Levites taken from among them (v. 21).</a:t>
            </a:r>
            <a:endParaRPr lang="en-US" sz="1400" dirty="0"/>
          </a:p>
        </p:txBody>
      </p:sp>
      <p:sp>
        <p:nvSpPr>
          <p:cNvPr id="10" name="pp-card-1"/>
          <p:cNvSpPr/>
          <p:nvPr/>
        </p:nvSpPr>
        <p:spPr>
          <a:xfrm>
            <a:off x="7589520" y="1508760"/>
            <a:ext cx="4053535" cy="4617720"/>
          </a:xfrm>
          <a:prstGeom prst="roundRect">
            <a:avLst>
              <a:gd name="adj" fmla="val 2256"/>
            </a:avLst>
          </a:prstGeom>
          <a:solidFill>
            <a:schemeClr val="bg2"/>
          </a:solidFill>
          <a:ln/>
        </p:spPr>
      </p:sp>
      <p:sp>
        <p:nvSpPr>
          <p:cNvPr id="11" name="icon-bg-pin"/>
          <p:cNvSpPr/>
          <p:nvPr/>
        </p:nvSpPr>
        <p:spPr>
          <a:xfrm>
            <a:off x="7863840" y="1737360"/>
            <a:ext cx="438912" cy="438912"/>
          </a:xfrm>
          <a:prstGeom prst="ellipse">
            <a:avLst/>
          </a:prstGeom>
          <a:solidFill>
            <a:schemeClr val="accent3"/>
          </a:solidFill>
          <a:ln/>
        </p:spPr>
      </p:sp>
      <p:pic>
        <p:nvPicPr>
          <p:cNvPr id="12" name="icon-pin" descr="pin">    </p:cNvPr>
          <p:cNvPicPr>
            <a:picLocks noChangeAspect="1"/>
          </p:cNvPicPr>
          <p:nvPr/>
        </p:nvPicPr>
        <p:blipFill>
          <a:blip r:embed="rId3"/>
          <a:stretch>
            <a:fillRect/>
          </a:stretch>
        </p:blipFill>
        <p:spPr>
          <a:xfrm>
            <a:off x="7962595" y="1836115"/>
            <a:ext cx="241402" cy="241402"/>
          </a:xfrm>
          <a:prstGeom prst="rect">
            <a:avLst/>
          </a:prstGeom>
        </p:spPr>
      </p:pic>
      <p:sp>
        <p:nvSpPr>
          <p:cNvPr id="13" name="Text 9"/>
          <p:cNvSpPr txBox="1"/>
          <p:nvPr/>
        </p:nvSpPr>
        <p:spPr>
          <a:xfrm>
            <a:off x="8430768" y="1737360"/>
            <a:ext cx="2937967"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Where</a:t>
            </a:r>
            <a:endParaRPr lang="en-US" sz="1700" dirty="0"/>
          </a:p>
        </p:txBody>
      </p:sp>
      <p:sp>
        <p:nvSpPr>
          <p:cNvPr id="14" name="pp-text-1"/>
          <p:cNvSpPr txBox="1"/>
          <p:nvPr/>
        </p:nvSpPr>
        <p:spPr>
          <a:xfrm>
            <a:off x="7863840" y="2331720"/>
            <a:ext cx="3504895"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Heaven, the LORD's throne, and the earth, his footstool (v. 1).</a:t>
            </a:r>
            <a:endParaRPr lang="en-US" sz="1400" dirty="0"/>
          </a:p>
          <a:p>
            <a:pPr marL="203200" indent="-203200">
              <a:spcAft>
                <a:spcPts val="600"/>
              </a:spcAft>
              <a:buSzPct val="100000"/>
              <a:buChar char="•"/>
            </a:pPr>
            <a:r>
              <a:rPr lang="en-US" sz="1400" dirty="0">
                <a:solidFill>
                  <a:schemeClr val="tx1"/>
                </a:solidFill>
              </a:rPr>
              <a:t>The house that ye build, the temple (vv. 1, 6, 20).</a:t>
            </a:r>
            <a:endParaRPr lang="en-US" sz="1400" dirty="0"/>
          </a:p>
          <a:p>
            <a:pPr marL="203200" indent="-203200">
              <a:spcAft>
                <a:spcPts val="600"/>
              </a:spcAft>
              <a:buSzPct val="100000"/>
              <a:buChar char="•"/>
            </a:pPr>
            <a:r>
              <a:rPr lang="en-US" sz="1400" dirty="0">
                <a:solidFill>
                  <a:schemeClr val="tx1"/>
                </a:solidFill>
              </a:rPr>
              <a:t>The city, from which a voice of noise comes (v. 6).</a:t>
            </a:r>
            <a:endParaRPr lang="en-US" sz="1400" dirty="0"/>
          </a:p>
          <a:p>
            <a:pPr marL="203200" indent="-203200">
              <a:spcAft>
                <a:spcPts val="600"/>
              </a:spcAft>
              <a:buSzPct val="100000"/>
              <a:buChar char="•"/>
            </a:pPr>
            <a:r>
              <a:rPr lang="en-US" sz="1400" dirty="0">
                <a:solidFill>
                  <a:schemeClr val="tx1"/>
                </a:solidFill>
              </a:rPr>
              <a:t>Zion and Jerusalem, where they shall be comforted (vv. 8, 10, 13, 20).</a:t>
            </a:r>
            <a:endParaRPr lang="en-US" sz="1400" dirty="0"/>
          </a:p>
          <a:p>
            <a:pPr marL="203200" indent="-203200">
              <a:spcAft>
                <a:spcPts val="600"/>
              </a:spcAft>
              <a:buSzPct val="100000"/>
              <a:buChar char="•"/>
            </a:pPr>
            <a:r>
              <a:rPr lang="en-US" sz="1400" dirty="0">
                <a:solidFill>
                  <a:schemeClr val="tx1"/>
                </a:solidFill>
              </a:rPr>
              <a:t>The gardens of the idol rites (v. 17).</a:t>
            </a:r>
            <a:endParaRPr lang="en-US" sz="1400" dirty="0"/>
          </a:p>
          <a:p>
            <a:pPr marL="203200" indent="-203200">
              <a:spcAft>
                <a:spcPts val="600"/>
              </a:spcAft>
              <a:buSzPct val="100000"/>
              <a:buChar char="•"/>
            </a:pPr>
            <a:r>
              <a:rPr lang="en-US" sz="1400" dirty="0">
                <a:solidFill>
                  <a:schemeClr val="tx1"/>
                </a:solidFill>
              </a:rPr>
              <a:t>Tarshish, Pul, Lud, Tubal, Javan, and the isles afar off (v. 19).</a:t>
            </a:r>
            <a:endParaRPr lang="en-US" sz="1400" dirty="0"/>
          </a:p>
          <a:p>
            <a:pPr marL="203200" indent="-203200">
              <a:spcAft>
                <a:spcPts val="600"/>
              </a:spcAft>
              <a:buSzPct val="100000"/>
              <a:buChar char="•"/>
            </a:pPr>
            <a:r>
              <a:rPr lang="en-US" sz="1400" dirty="0">
                <a:solidFill>
                  <a:schemeClr val="tx1"/>
                </a:solidFill>
              </a:rPr>
              <a:t>My holy mountain Jerusalem (v. 20).</a:t>
            </a:r>
            <a:endParaRPr lang="en-US" sz="1400" dirty="0"/>
          </a:p>
          <a:p>
            <a:pPr marL="203200" indent="-203200">
              <a:spcAft>
                <a:spcPts val="600"/>
              </a:spcAft>
              <a:buSzPct val="100000"/>
              <a:buChar char="•"/>
            </a:pPr>
            <a:r>
              <a:rPr lang="en-US" sz="1400" dirty="0">
                <a:solidFill>
                  <a:schemeClr val="tx1"/>
                </a:solidFill>
              </a:rPr>
              <a:t>The new heavens and the new earth (v. 22).</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66 — Contrite; New Heav &amp; Earth</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Undated</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Scripture gives no year for this chapter</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LORD's word comes while men build a house and offer sacrifices (vv. 1-3).</a:t>
            </a:r>
            <a:endParaRPr lang="en-US" sz="1600" dirty="0"/>
          </a:p>
          <a:p>
            <a:pPr marL="203200" indent="-203200">
              <a:spcAft>
                <a:spcPts val="1000"/>
              </a:spcAft>
              <a:buSzPct val="100000"/>
              <a:buChar char="•"/>
            </a:pPr>
            <a:r>
              <a:rPr lang="en-US" sz="1600" dirty="0">
                <a:solidFill>
                  <a:schemeClr val="tx1"/>
                </a:solidFill>
              </a:rPr>
              <a:t>Zion's sudden birth and comfort come before the gathering of all nations (vv. 7-13, 18).</a:t>
            </a:r>
            <a:endParaRPr lang="en-US" sz="1600" dirty="0"/>
          </a:p>
          <a:p>
            <a:pPr marL="203200" indent="-203200">
              <a:spcAft>
                <a:spcPts val="1000"/>
              </a:spcAft>
              <a:buSzPct val="100000"/>
              <a:buChar char="•"/>
            </a:pPr>
            <a:r>
              <a:rPr lang="en-US" sz="1600" dirty="0">
                <a:solidFill>
                  <a:schemeClr val="tx1"/>
                </a:solidFill>
              </a:rPr>
              <a:t>The new heavens and the new earth remain from one new moon and sabbath to another (vv. 22-23).</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Undated; the chapter gives no year. The book's word comes in the days of Uzziah, Jotham, Ahaz, and Hezekiah (Isa 1:1).</a:t>
            </a:r>
            <a:endParaRPr lang="en-US" sz="1600" dirty="0"/>
          </a:p>
          <a:p>
            <a:pPr marL="203200" indent="-203200">
              <a:spcAft>
                <a:spcPts val="1000"/>
              </a:spcAft>
              <a:buSzPct val="100000"/>
              <a:buChar char="•"/>
            </a:pPr>
            <a:r>
              <a:rPr lang="en-US" sz="1600" dirty="0">
                <a:solidFill>
                  <a:schemeClr val="tx1"/>
                </a:solidFill>
              </a:rPr>
              <a:t>Hezekiah's reign, the last named, includes 701 BC (stated, 2 Kgs 18-19; Isa 36-37).</a:t>
            </a:r>
            <a:endParaRPr lang="en-US" sz="1600" dirty="0"/>
          </a:p>
          <a:p>
            <a:pPr marL="203200" indent="-203200">
              <a:spcAft>
                <a:spcPts val="1000"/>
              </a:spcAft>
              <a:buSzPct val="100000"/>
              <a:buChar char="•"/>
            </a:pPr>
            <a:r>
              <a:rPr lang="en-US" sz="1600" dirty="0">
                <a:solidFill>
                  <a:schemeClr val="tx1"/>
                </a:solidFill>
              </a:rPr>
              <a:t>The new heavens and the new earth of v. 22 are still future (Rev 21:1).</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Jeremiah 51 — Medes against Babylon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YHWH to rouse a destroyer against Babylon. Neither Israel nor Judah has been forsaken by YHWH Sabaoth. Flee from Babylon, do not be destroyed in her punishment. Babylon has been God's golden cup, nations have drunk her wine, suddenly Babylon is fallen, her judgments reach to heaven. YHWH has aroused the king of the Medes. Repay Babylon for their evil done in Zion. Sheshak. Come out of her, My people. Calamity written on a single scroll, to be read in Babylon.</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The LORD continues his word against Babylon. He will raise a destroying wind and fanners against her, for Israel is not forsaken. Babylon was a golden cup that made the nations drunk, but she is suddenly fallen; flee out of her midst. The LORD has stirred up the kings of the Medes. The maker of heaven and earth is not like the idols, and Israel is his battle axe. Babylon, the destroying mountain, will become heaps and a burnt mountain; Sheshach is taken, Bel is punished, and her broad walls broken. In Zedekiah's fourth year Jeremiah gave Seraiah a book of these words to read in Babylon, bind to a stone, and cast into Euphrates: Thus shall Babylon sink.</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FACTUAL SUMMARY  ·  1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Jeremiah 51 — Medes against Babylon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The LORD stirs up the Medes against Babylon, the golden cup and destroying mountain; flee from her; Seraiah casts Jeremiah’s book into the Euphrates: thus shall Babylon sink.</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The LORD will raise up a destroying wind and send fanners against Babylon (vv. 1-4).</a:t>
            </a:r>
            <a:endParaRPr lang="en-US" sz="1400" dirty="0"/>
          </a:p>
          <a:p>
            <a:pPr marL="203200" indent="-203200">
              <a:spcAft>
                <a:spcPts val="500"/>
              </a:spcAft>
              <a:buSzPct val="100000"/>
              <a:buChar char="•"/>
            </a:pPr>
            <a:r>
              <a:rPr lang="en-US" sz="1400" dirty="0">
                <a:solidFill>
                  <a:schemeClr val="tx1"/>
                </a:solidFill>
              </a:rPr>
              <a:t>Israel hath not been forsaken, nor Judah of his God, though their land was filled with sin (v. 5).</a:t>
            </a:r>
            <a:endParaRPr lang="en-US" sz="1400" dirty="0"/>
          </a:p>
          <a:p>
            <a:pPr marL="203200" indent="-203200">
              <a:spcAft>
                <a:spcPts val="500"/>
              </a:spcAft>
              <a:buSzPct val="100000"/>
              <a:buChar char="•"/>
            </a:pPr>
            <a:r>
              <a:rPr lang="en-US" sz="1400" dirty="0">
                <a:solidFill>
                  <a:schemeClr val="tx1"/>
                </a:solidFill>
              </a:rPr>
              <a:t>Flee out of the midst of Babylon, for this is the time of the LORD's vengeance (v. 6).</a:t>
            </a:r>
            <a:endParaRPr lang="en-US" sz="1400" dirty="0"/>
          </a:p>
          <a:p>
            <a:pPr marL="203200" indent="-203200">
              <a:spcAft>
                <a:spcPts val="500"/>
              </a:spcAft>
              <a:buSzPct val="100000"/>
              <a:buChar char="•"/>
            </a:pPr>
            <a:r>
              <a:rPr lang="en-US" sz="1400" dirty="0">
                <a:solidFill>
                  <a:schemeClr val="tx1"/>
                </a:solidFill>
              </a:rPr>
              <a:t>Babylon hath been a golden cup in the LORD's hand, that made all the earth drunken (v. 7).</a:t>
            </a:r>
            <a:endParaRPr lang="en-US" sz="1400" dirty="0"/>
          </a:p>
          <a:p>
            <a:pPr marL="203200" indent="-203200">
              <a:spcAft>
                <a:spcPts val="500"/>
              </a:spcAft>
              <a:buSzPct val="100000"/>
              <a:buChar char="•"/>
            </a:pPr>
            <a:r>
              <a:rPr lang="en-US" sz="1400" dirty="0">
                <a:solidFill>
                  <a:schemeClr val="tx1"/>
                </a:solidFill>
              </a:rPr>
              <a:t>Babylon is suddenly fallen. We would have healed Babylon, but she is not healed; forsake her (vv. 8-9).</a:t>
            </a:r>
            <a:endParaRPr lang="en-US" sz="1400" dirty="0"/>
          </a:p>
          <a:p>
            <a:pPr marL="203200" indent="-203200">
              <a:spcAft>
                <a:spcPts val="500"/>
              </a:spcAft>
              <a:buSzPct val="100000"/>
              <a:buChar char="•"/>
            </a:pPr>
            <a:r>
              <a:rPr lang="en-US" sz="1400" dirty="0">
                <a:solidFill>
                  <a:schemeClr val="tx1"/>
                </a:solidFill>
              </a:rPr>
              <a:t>The LORD hath raised up the spirit of the kings of the Medes, for his device is against Babylon, the vengeance of his temple (vv. 11-12).</a:t>
            </a:r>
            <a:endParaRPr lang="en-US" sz="1400" dirty="0"/>
          </a:p>
          <a:p>
            <a:pPr marL="203200" indent="-203200">
              <a:spcAft>
                <a:spcPts val="500"/>
              </a:spcAft>
              <a:buSzPct val="100000"/>
              <a:buChar char="•"/>
            </a:pPr>
            <a:r>
              <a:rPr lang="en-US" sz="1400" dirty="0">
                <a:solidFill>
                  <a:schemeClr val="tx1"/>
                </a:solidFill>
              </a:rPr>
              <a:t>O thou that dwellest upon many waters, thine end is come. The LORD hath sworn to fill thee with men, as with caterpillers (vv. 13-14).</a:t>
            </a:r>
            <a:endParaRPr lang="en-US" sz="1400" dirty="0"/>
          </a:p>
          <a:p>
            <a:pPr marL="203200" indent="-203200">
              <a:spcAft>
                <a:spcPts val="500"/>
              </a:spcAft>
              <a:buSzPct val="100000"/>
              <a:buChar char="•"/>
            </a:pPr>
            <a:r>
              <a:rPr lang="en-US" sz="1400" dirty="0">
                <a:solidFill>
                  <a:schemeClr val="tx1"/>
                </a:solidFill>
              </a:rPr>
              <a:t>He hath made the earth by his power, established the world by his wisdom, and stretched out the heaven by his understanding (vv. 15-16).</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FACTUAL SUMMARY  ·  2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Jeremiah 51 — Medes against Babylon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fact-card"/>
          <p:cNvSpPr/>
          <p:nvPr/>
        </p:nvSpPr>
        <p:spPr>
          <a:xfrm>
            <a:off x="548640" y="1508760"/>
            <a:ext cx="11094415" cy="4617720"/>
          </a:xfrm>
          <a:prstGeom prst="roundRect">
            <a:avLst>
              <a:gd name="adj" fmla="val 1980"/>
            </a:avLst>
          </a:prstGeom>
          <a:solidFill>
            <a:schemeClr val="bg2"/>
          </a:solidFill>
          <a:ln/>
        </p:spPr>
      </p:sp>
      <p:sp>
        <p:nvSpPr>
          <p:cNvPr id="6" name="icon-bg-list"/>
          <p:cNvSpPr/>
          <p:nvPr/>
        </p:nvSpPr>
        <p:spPr>
          <a:xfrm>
            <a:off x="822960" y="1737360"/>
            <a:ext cx="438912" cy="438912"/>
          </a:xfrm>
          <a:prstGeom prst="ellipse">
            <a:avLst/>
          </a:prstGeom>
          <a:solidFill>
            <a:schemeClr val="accent1"/>
          </a:solidFill>
          <a:ln/>
        </p:spPr>
      </p:sp>
      <p:pic>
        <p:nvPicPr>
          <p:cNvPr id="7" name="icon-list" descr="list">    </p:cNvPr>
          <p:cNvPicPr>
            <a:picLocks noChangeAspect="1"/>
          </p:cNvPicPr>
          <p:nvPr/>
        </p:nvPicPr>
        <p:blipFill>
          <a:blip r:embed="rId2"/>
          <a:stretch>
            <a:fillRect/>
          </a:stretch>
        </p:blipFill>
        <p:spPr>
          <a:xfrm>
            <a:off x="921715" y="1836115"/>
            <a:ext cx="241402" cy="241402"/>
          </a:xfrm>
          <a:prstGeom prst="rect">
            <a:avLst/>
          </a:prstGeom>
        </p:spPr>
      </p:pic>
      <p:sp>
        <p:nvSpPr>
          <p:cNvPr id="8" name="fact-text"/>
          <p:cNvSpPr txBox="1"/>
          <p:nvPr/>
        </p:nvSpPr>
        <p:spPr>
          <a:xfrm>
            <a:off x="1463040" y="1737360"/>
            <a:ext cx="9905695" cy="425196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Every man is brutish by his knowledge, and the graven image is falsehood. The portion of Jacob is not like them (vv. 17-19).</a:t>
            </a:r>
            <a:endParaRPr lang="en-US" sz="1400" dirty="0"/>
          </a:p>
          <a:p>
            <a:pPr marL="203200" indent="-203200">
              <a:spcAft>
                <a:spcPts val="500"/>
              </a:spcAft>
              <a:buSzPct val="100000"/>
              <a:buChar char="•"/>
            </a:pPr>
            <a:r>
              <a:rPr lang="en-US" sz="1400" dirty="0">
                <a:solidFill>
                  <a:schemeClr val="tx1"/>
                </a:solidFill>
              </a:rPr>
              <a:t>Thou art my battle axe: with thee will I break in pieces the nations (vv. 20-23).</a:t>
            </a:r>
            <a:endParaRPr lang="en-US" sz="1400" dirty="0"/>
          </a:p>
          <a:p>
            <a:pPr marL="203200" indent="-203200">
              <a:spcAft>
                <a:spcPts val="500"/>
              </a:spcAft>
              <a:buSzPct val="100000"/>
              <a:buChar char="•"/>
            </a:pPr>
            <a:r>
              <a:rPr lang="en-US" sz="1400" dirty="0">
                <a:solidFill>
                  <a:schemeClr val="tx1"/>
                </a:solidFill>
              </a:rPr>
              <a:t>I will render unto Babylon all their evil that they have done in Zion (v. 24).</a:t>
            </a:r>
            <a:endParaRPr lang="en-US" sz="1400" dirty="0"/>
          </a:p>
          <a:p>
            <a:pPr marL="203200" indent="-203200">
              <a:spcAft>
                <a:spcPts val="500"/>
              </a:spcAft>
              <a:buSzPct val="100000"/>
              <a:buChar char="•"/>
            </a:pPr>
            <a:r>
              <a:rPr lang="en-US" sz="1400" dirty="0">
                <a:solidFill>
                  <a:schemeClr val="tx1"/>
                </a:solidFill>
              </a:rPr>
              <a:t>I am against thee, O destroying mountain; I will make thee a burnt mountain, desolate for ever (vv. 25-26).</a:t>
            </a:r>
            <a:endParaRPr lang="en-US" sz="1400" dirty="0"/>
          </a:p>
          <a:p>
            <a:pPr marL="203200" indent="-203200">
              <a:spcAft>
                <a:spcPts val="500"/>
              </a:spcAft>
              <a:buSzPct val="100000"/>
              <a:buChar char="•"/>
            </a:pPr>
            <a:r>
              <a:rPr lang="en-US" sz="1400" dirty="0">
                <a:solidFill>
                  <a:schemeClr val="tx1"/>
                </a:solidFill>
              </a:rPr>
              <a:t>Call together against her Ararat, Minni, and Ashchenaz, with the kings of the Medes (vv. 27-28).</a:t>
            </a:r>
            <a:endParaRPr lang="en-US" sz="1400" dirty="0"/>
          </a:p>
          <a:p>
            <a:pPr marL="203200" indent="-203200">
              <a:spcAft>
                <a:spcPts val="500"/>
              </a:spcAft>
              <a:buSzPct val="100000"/>
              <a:buChar char="•"/>
            </a:pPr>
            <a:r>
              <a:rPr lang="en-US" sz="1400" dirty="0">
                <a:solidFill>
                  <a:schemeClr val="tx1"/>
                </a:solidFill>
              </a:rPr>
              <a:t>The mighty men of Babylon have forborn to fight, and posts run to shew the king that his city is taken (vv. 29-32).</a:t>
            </a:r>
            <a:endParaRPr lang="en-US" sz="1400" dirty="0"/>
          </a:p>
          <a:p>
            <a:pPr marL="203200" indent="-203200">
              <a:spcAft>
                <a:spcPts val="500"/>
              </a:spcAft>
              <a:buSzPct val="100000"/>
              <a:buChar char="•"/>
            </a:pPr>
            <a:r>
              <a:rPr lang="en-US" sz="1400" dirty="0">
                <a:solidFill>
                  <a:schemeClr val="tx1"/>
                </a:solidFill>
              </a:rPr>
              <a:t>Nebuchadrezzar hath devoured me; the violence done to me be upon Babylon, shall Jerusalem say (vv. 34-35).</a:t>
            </a:r>
            <a:endParaRPr lang="en-US" sz="1400" dirty="0"/>
          </a:p>
          <a:p>
            <a:pPr marL="203200" indent="-203200">
              <a:spcAft>
                <a:spcPts val="500"/>
              </a:spcAft>
              <a:buSzPct val="100000"/>
              <a:buChar char="•"/>
            </a:pPr>
            <a:r>
              <a:rPr lang="en-US" sz="1400" dirty="0">
                <a:solidFill>
                  <a:schemeClr val="tx1"/>
                </a:solidFill>
              </a:rPr>
              <a:t>I will plead thy cause; Babylon shall become heaps, a dwelling place for dragons, without an inhabitant (vv. 36-37).</a:t>
            </a:r>
            <a:endParaRPr lang="en-US" sz="1400" dirty="0"/>
          </a:p>
          <a:p>
            <a:pPr marL="203200" indent="-203200">
              <a:spcAft>
                <a:spcPts val="500"/>
              </a:spcAft>
              <a:buSzPct val="100000"/>
              <a:buChar char="•"/>
            </a:pPr>
            <a:r>
              <a:rPr lang="en-US" sz="1400" dirty="0">
                <a:solidFill>
                  <a:schemeClr val="tx1"/>
                </a:solidFill>
              </a:rPr>
              <a:t>I will make them drunken, that they sleep a perpetual sleep (vv. 38-40).</a:t>
            </a:r>
            <a:endParaRPr lang="en-US" sz="1400" dirty="0"/>
          </a:p>
          <a:p>
            <a:pPr marL="203200" indent="-203200">
              <a:spcAft>
                <a:spcPts val="500"/>
              </a:spcAft>
              <a:buSzPct val="100000"/>
              <a:buChar char="•"/>
            </a:pPr>
            <a:r>
              <a:rPr lang="en-US" sz="1400" dirty="0">
                <a:solidFill>
                  <a:schemeClr val="tx1"/>
                </a:solidFill>
              </a:rPr>
              <a:t>How is Sheshach taken\! The sea is come up upon Babylon, and her cities are a desolation (vv. 41-43).</a:t>
            </a:r>
            <a:endParaRPr lang="en-US" sz="1400" dirty="0"/>
          </a:p>
          <a:p>
            <a:pPr marL="203200" indent="-203200">
              <a:spcAft>
                <a:spcPts val="500"/>
              </a:spcAft>
              <a:buSzPct val="100000"/>
              <a:buChar char="•"/>
            </a:pPr>
            <a:r>
              <a:rPr lang="en-US" sz="1400" dirty="0">
                <a:solidFill>
                  <a:schemeClr val="tx1"/>
                </a:solidFill>
              </a:rPr>
              <a:t>I will punish Bel in Babylon, and bring forth out of his mouth that which he hath swallowed up; the wall of Babylon shall fall (v. 44).</a:t>
            </a:r>
            <a:endParaRPr lang="en-US" sz="1400" dirty="0"/>
          </a:p>
          <a:p>
            <a:pPr marL="203200" indent="-203200">
              <a:spcAft>
                <a:spcPts val="500"/>
              </a:spcAft>
              <a:buSzPct val="100000"/>
              <a:buChar char="•"/>
            </a:pPr>
            <a:r>
              <a:rPr lang="en-US" sz="1400" dirty="0">
                <a:solidFill>
                  <a:schemeClr val="tx1"/>
                </a:solidFill>
              </a:rPr>
              <a:t>My people, go ye out of the midst of her; fear not the rumour that comes one year and another (vv. 45-46).</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FACTUAL SUMMARY  ·  3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Jeremiah 51 — Medes against Babylon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fact-card"/>
          <p:cNvSpPr/>
          <p:nvPr/>
        </p:nvSpPr>
        <p:spPr>
          <a:xfrm>
            <a:off x="548640" y="1508760"/>
            <a:ext cx="11094415" cy="4617720"/>
          </a:xfrm>
          <a:prstGeom prst="roundRect">
            <a:avLst>
              <a:gd name="adj" fmla="val 1980"/>
            </a:avLst>
          </a:prstGeom>
          <a:solidFill>
            <a:schemeClr val="bg2"/>
          </a:solidFill>
          <a:ln/>
        </p:spPr>
      </p:sp>
      <p:sp>
        <p:nvSpPr>
          <p:cNvPr id="6" name="icon-bg-list"/>
          <p:cNvSpPr/>
          <p:nvPr/>
        </p:nvSpPr>
        <p:spPr>
          <a:xfrm>
            <a:off x="822960" y="1737360"/>
            <a:ext cx="438912" cy="438912"/>
          </a:xfrm>
          <a:prstGeom prst="ellipse">
            <a:avLst/>
          </a:prstGeom>
          <a:solidFill>
            <a:schemeClr val="accent1"/>
          </a:solidFill>
          <a:ln/>
        </p:spPr>
      </p:sp>
      <p:pic>
        <p:nvPicPr>
          <p:cNvPr id="7" name="icon-list" descr="list">    </p:cNvPr>
          <p:cNvPicPr>
            <a:picLocks noChangeAspect="1"/>
          </p:cNvPicPr>
          <p:nvPr/>
        </p:nvPicPr>
        <p:blipFill>
          <a:blip r:embed="rId2"/>
          <a:stretch>
            <a:fillRect/>
          </a:stretch>
        </p:blipFill>
        <p:spPr>
          <a:xfrm>
            <a:off x="921715" y="1836115"/>
            <a:ext cx="241402" cy="241402"/>
          </a:xfrm>
          <a:prstGeom prst="rect">
            <a:avLst/>
          </a:prstGeom>
        </p:spPr>
      </p:pic>
      <p:sp>
        <p:nvSpPr>
          <p:cNvPr id="8" name="fact-text"/>
          <p:cNvSpPr txBox="1"/>
          <p:nvPr/>
        </p:nvSpPr>
        <p:spPr>
          <a:xfrm>
            <a:off x="1463040" y="1737360"/>
            <a:ext cx="9905695" cy="425196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I will do judgment upon the graven images of Babylon; heaven and earth shall sing for Babylon (vv. 47-48).</a:t>
            </a:r>
            <a:endParaRPr lang="en-US" sz="1400" dirty="0"/>
          </a:p>
          <a:p>
            <a:pPr marL="203200" indent="-203200">
              <a:spcAft>
                <a:spcPts val="500"/>
              </a:spcAft>
              <a:buSzPct val="100000"/>
              <a:buChar char="•"/>
            </a:pPr>
            <a:r>
              <a:rPr lang="en-US" sz="1400" dirty="0">
                <a:solidFill>
                  <a:schemeClr val="tx1"/>
                </a:solidFill>
              </a:rPr>
              <a:t>Ye that have escaped the sword, remember the LORD afar off, and let Jerusalem come into your mind (v. 50).</a:t>
            </a:r>
            <a:endParaRPr lang="en-US" sz="1400" dirty="0"/>
          </a:p>
          <a:p>
            <a:pPr marL="203200" indent="-203200">
              <a:spcAft>
                <a:spcPts val="500"/>
              </a:spcAft>
              <a:buSzPct val="100000"/>
              <a:buChar char="•"/>
            </a:pPr>
            <a:r>
              <a:rPr lang="en-US" sz="1400" dirty="0">
                <a:solidFill>
                  <a:schemeClr val="tx1"/>
                </a:solidFill>
              </a:rPr>
              <a:t>We are confounded, for strangers are come into the sanctuaries of the LORD's house (v. 51).</a:t>
            </a:r>
            <a:endParaRPr lang="en-US" sz="1400" dirty="0"/>
          </a:p>
          <a:p>
            <a:pPr marL="203200" indent="-203200">
              <a:spcAft>
                <a:spcPts val="500"/>
              </a:spcAft>
              <a:buSzPct val="100000"/>
              <a:buChar char="•"/>
            </a:pPr>
            <a:r>
              <a:rPr lang="en-US" sz="1400" dirty="0">
                <a:solidFill>
                  <a:schemeClr val="tx1"/>
                </a:solidFill>
              </a:rPr>
              <a:t>Though Babylon should mount up to heaven, yet from me shall spoilers come unto her (vv. 52-53).</a:t>
            </a:r>
            <a:endParaRPr lang="en-US" sz="1400" dirty="0"/>
          </a:p>
          <a:p>
            <a:pPr marL="203200" indent="-203200">
              <a:spcAft>
                <a:spcPts val="500"/>
              </a:spcAft>
              <a:buSzPct val="100000"/>
              <a:buChar char="•"/>
            </a:pPr>
            <a:r>
              <a:rPr lang="en-US" sz="1400" dirty="0">
                <a:solidFill>
                  <a:schemeClr val="tx1"/>
                </a:solidFill>
              </a:rPr>
              <a:t>A sound of a cry cometh from Babylon, for the LORD God of recompences shall surely requite (vv. 54-56).</a:t>
            </a:r>
            <a:endParaRPr lang="en-US" sz="1400" dirty="0"/>
          </a:p>
          <a:p>
            <a:pPr marL="203200" indent="-203200">
              <a:spcAft>
                <a:spcPts val="500"/>
              </a:spcAft>
              <a:buSzPct val="100000"/>
              <a:buChar char="•"/>
            </a:pPr>
            <a:r>
              <a:rPr lang="en-US" sz="1400" dirty="0">
                <a:solidFill>
                  <a:schemeClr val="tx1"/>
                </a:solidFill>
              </a:rPr>
              <a:t>I will make drunk her princes and wise men, saith the King, whose name is the LORD of hosts (v. 57).</a:t>
            </a:r>
            <a:endParaRPr lang="en-US" sz="1400" dirty="0"/>
          </a:p>
          <a:p>
            <a:pPr marL="203200" indent="-203200">
              <a:spcAft>
                <a:spcPts val="500"/>
              </a:spcAft>
              <a:buSzPct val="100000"/>
              <a:buChar char="•"/>
            </a:pPr>
            <a:r>
              <a:rPr lang="en-US" sz="1400" dirty="0">
                <a:solidFill>
                  <a:schemeClr val="tx1"/>
                </a:solidFill>
              </a:rPr>
              <a:t>The broad walls of Babylon shall be utterly broken, and her high gates burned with fire; the people shall labour in vain (v. 58).</a:t>
            </a:r>
            <a:endParaRPr lang="en-US" sz="1400" dirty="0"/>
          </a:p>
          <a:p>
            <a:pPr marL="203200" indent="-203200">
              <a:spcAft>
                <a:spcPts val="500"/>
              </a:spcAft>
              <a:buSzPct val="100000"/>
              <a:buChar char="•"/>
            </a:pPr>
            <a:r>
              <a:rPr lang="en-US" sz="1400" dirty="0">
                <a:solidFill>
                  <a:schemeClr val="tx1"/>
                </a:solidFill>
              </a:rPr>
              <a:t>Jeremiah gave his word to Seraiah the son of Neriah, a quiet prince, when he went with Zedekiah into Babylon in the fourth year of his reign (v. 59).</a:t>
            </a:r>
            <a:endParaRPr lang="en-US" sz="1400" dirty="0"/>
          </a:p>
          <a:p>
            <a:pPr marL="203200" indent="-203200">
              <a:spcAft>
                <a:spcPts val="500"/>
              </a:spcAft>
              <a:buSzPct val="100000"/>
              <a:buChar char="•"/>
            </a:pPr>
            <a:r>
              <a:rPr lang="en-US" sz="1400" dirty="0">
                <a:solidFill>
                  <a:schemeClr val="tx1"/>
                </a:solidFill>
              </a:rPr>
              <a:t>Jeremiah wrote in a book all the evil that should come upon Babylon (v. 60).</a:t>
            </a:r>
            <a:endParaRPr lang="en-US" sz="1400" dirty="0"/>
          </a:p>
          <a:p>
            <a:pPr marL="203200" indent="-203200">
              <a:spcAft>
                <a:spcPts val="500"/>
              </a:spcAft>
              <a:buSzPct val="100000"/>
              <a:buChar char="•"/>
            </a:pPr>
            <a:r>
              <a:rPr lang="en-US" sz="1400" dirty="0">
                <a:solidFill>
                  <a:schemeClr val="tx1"/>
                </a:solidFill>
              </a:rPr>
              <a:t>He told Seraiah to read all these words in Babylon (vv. 61-62).</a:t>
            </a:r>
            <a:endParaRPr lang="en-US" sz="1400" dirty="0"/>
          </a:p>
          <a:p>
            <a:pPr marL="203200" indent="-203200">
              <a:spcAft>
                <a:spcPts val="500"/>
              </a:spcAft>
              <a:buSzPct val="100000"/>
              <a:buChar char="•"/>
            </a:pPr>
            <a:r>
              <a:rPr lang="en-US" sz="1400" dirty="0">
                <a:solidFill>
                  <a:schemeClr val="tx1"/>
                </a:solidFill>
              </a:rPr>
              <a:t>Then bind a stone to the book and cast it into Euphrates, and say, Thus shall Babylon sink, and shall not rise. Thus far are the words of Jeremiah (vv. 63-64).</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Jeremiah 51 — Medes against Babylon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200"/>
              </a:spcAft>
              <a:buNone/>
            </a:pPr>
            <a:r>
              <a:rPr lang="en-US" sz="1500" b="1" dirty="0">
                <a:solidFill>
                  <a:schemeClr val="accent1"/>
                </a:solidFill>
              </a:rPr>
              <a:t>Jer 10:12-16. </a:t>
            </a:r>
            <a:pPr indent="0" marL="0">
              <a:spcAft>
                <a:spcPts val="1200"/>
              </a:spcAft>
              <a:buNone/>
            </a:pPr>
            <a:r>
              <a:rPr lang="en-US" sz="1500" dirty="0">
                <a:solidFill>
                  <a:schemeClr val="tx1"/>
                </a:solidFill>
              </a:rPr>
              <a:t>He hath made the earth by his power, he hath established the world by his wisdom, the same hymn on the Maker and the vain idols as vv. 15-19, nearly word for word.</a:t>
            </a:r>
            <a:endParaRPr lang="en-US" sz="1500" dirty="0"/>
          </a:p>
          <a:p>
            <a:pPr indent="0" marL="0">
              <a:spcAft>
                <a:spcPts val="1200"/>
              </a:spcAft>
              <a:buNone/>
            </a:pPr>
            <a:r>
              <a:rPr lang="en-US" sz="1500" b="1" dirty="0">
                <a:solidFill>
                  <a:schemeClr val="accent1"/>
                </a:solidFill>
              </a:rPr>
              <a:t>Jer 50:1-46. </a:t>
            </a:r>
            <a:pPr indent="0" marL="0">
              <a:spcAft>
                <a:spcPts val="1200"/>
              </a:spcAft>
              <a:buNone/>
            </a:pPr>
            <a:r>
              <a:rPr lang="en-US" sz="1500" dirty="0">
                <a:solidFill>
                  <a:schemeClr val="tx1"/>
                </a:solidFill>
              </a:rPr>
              <a:t>Babylon is taken, Bel is confounded, the first half of the same oracle against Babylon, with the same call to flee in v. 6 and v. 45 (see Jer 50:8).</a:t>
            </a:r>
            <a:endParaRPr lang="en-US" sz="1500" dirty="0"/>
          </a:p>
          <a:p>
            <a:pPr indent="0" marL="0">
              <a:spcAft>
                <a:spcPts val="1200"/>
              </a:spcAft>
              <a:buNone/>
            </a:pPr>
            <a:r>
              <a:rPr lang="en-US" sz="1500" b="1" dirty="0">
                <a:solidFill>
                  <a:schemeClr val="accent1"/>
                </a:solidFill>
              </a:rPr>
              <a:t>Isa 13:19-22. </a:t>
            </a:r>
            <a:pPr indent="0" marL="0">
              <a:spcAft>
                <a:spcPts val="1200"/>
              </a:spcAft>
              <a:buNone/>
            </a:pPr>
            <a:r>
              <a:rPr lang="en-US" sz="1500" dirty="0">
                <a:solidFill>
                  <a:schemeClr val="tx1"/>
                </a:solidFill>
              </a:rPr>
              <a:t>And Babylon, the glory of kingdoms, the beauty of the Chaldees' excellency, shall be as when God overthrew Sodom and Gomorrah, an earlier oracle on the same fall as vv. 37, 43.</a:t>
            </a:r>
            <a:endParaRPr lang="en-US" sz="15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200"/>
              </a:spcAft>
              <a:buNone/>
            </a:pPr>
            <a:r>
              <a:rPr lang="en-US" sz="1500" b="1" dirty="0">
                <a:solidFill>
                  <a:schemeClr val="accent3"/>
                </a:solidFill>
              </a:rPr>
              <a:t>None. </a:t>
            </a:r>
            <a:pPr indent="0" marL="0">
              <a:spcAft>
                <a:spcPts val="1200"/>
              </a:spcAft>
              <a:buNone/>
            </a:pPr>
            <a:r>
              <a:rPr lang="en-US" sz="1500" dirty="0">
                <a:solidFill>
                  <a:schemeClr val="tx1"/>
                </a:solidFill>
              </a:rPr>
              <a:t>No later passage quotes this chapter word for word. Revelation takes up its pictures of Babylon closely, and those echoes are listed under Related.</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RELATED BIBLE PASSAGES  ·  1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Jeremiah 51 — Medes against Babylon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Later restatement in the fall of Babylon the great</a:t>
            </a:r>
            <a:endParaRPr lang="en-US" sz="1500" dirty="0"/>
          </a:p>
          <a:p>
            <a:pPr marL="177800" indent="-177800">
              <a:spcAft>
                <a:spcPts val="300"/>
              </a:spcAft>
              <a:buSzPct val="100000"/>
              <a:buChar char="•"/>
            </a:pPr>
            <a:r>
              <a:rPr lang="en-US" sz="1400" b="1" dirty="0">
                <a:solidFill>
                  <a:schemeClr val="accent1"/>
                </a:solidFill>
              </a:rPr>
              <a:t>Rev 18:4. </a:t>
            </a:r>
            <a:pPr indent="0" marL="0">
              <a:spcAft>
                <a:spcPts val="300"/>
              </a:spcAft>
              <a:buNone/>
            </a:pPr>
            <a:r>
              <a:rPr lang="en-US" sz="1400" dirty="0">
                <a:solidFill>
                  <a:schemeClr val="tx1"/>
                </a:solidFill>
              </a:rPr>
              <a:t>Come out of her, my people, that ye be not partakers of her sins, the call of vv. 6, 45 applied to the latter-day Babylon.</a:t>
            </a:r>
            <a:endParaRPr lang="en-US" sz="1500" dirty="0"/>
          </a:p>
          <a:p>
            <a:pPr marL="177800" indent="-177800">
              <a:spcAft>
                <a:spcPts val="300"/>
              </a:spcAft>
              <a:buSzPct val="100000"/>
              <a:buChar char="•"/>
            </a:pPr>
            <a:r>
              <a:rPr lang="en-US" sz="1400" b="1" dirty="0">
                <a:solidFill>
                  <a:schemeClr val="accent1"/>
                </a:solidFill>
              </a:rPr>
              <a:t>Rev 17:1. </a:t>
            </a:r>
            <a:pPr indent="0" marL="0">
              <a:spcAft>
                <a:spcPts val="300"/>
              </a:spcAft>
              <a:buNone/>
            </a:pPr>
            <a:r>
              <a:rPr lang="en-US" sz="1400" dirty="0">
                <a:solidFill>
                  <a:schemeClr val="tx1"/>
                </a:solidFill>
              </a:rPr>
              <a:t>The great whore that sitteth upon many waters, the many waters of v. 13.</a:t>
            </a:r>
            <a:endParaRPr lang="en-US" sz="1500" dirty="0"/>
          </a:p>
          <a:p>
            <a:pPr marL="177800" indent="-177800">
              <a:spcAft>
                <a:spcPts val="300"/>
              </a:spcAft>
              <a:buSzPct val="100000"/>
              <a:buChar char="•"/>
            </a:pPr>
            <a:r>
              <a:rPr lang="en-US" sz="1400" b="1" dirty="0">
                <a:solidFill>
                  <a:schemeClr val="accent1"/>
                </a:solidFill>
              </a:rPr>
              <a:t>Rev 17:4. </a:t>
            </a:r>
            <a:pPr indent="0" marL="0">
              <a:spcAft>
                <a:spcPts val="300"/>
              </a:spcAft>
              <a:buNone/>
            </a:pPr>
            <a:r>
              <a:rPr lang="en-US" sz="1400" dirty="0">
                <a:solidFill>
                  <a:schemeClr val="tx1"/>
                </a:solidFill>
              </a:rPr>
              <a:t>Having a golden cup in her hand full of abominations, the golden cup of v. 7.</a:t>
            </a:r>
            <a:endParaRPr lang="en-US" sz="1500" dirty="0"/>
          </a:p>
          <a:p>
            <a:pPr marL="177800" indent="-177800">
              <a:spcAft>
                <a:spcPts val="300"/>
              </a:spcAft>
              <a:buSzPct val="100000"/>
              <a:buChar char="•"/>
            </a:pPr>
            <a:r>
              <a:rPr lang="en-US" sz="1400" b="1" dirty="0">
                <a:solidFill>
                  <a:schemeClr val="accent1"/>
                </a:solidFill>
              </a:rPr>
              <a:t>Rev 18:21. </a:t>
            </a:r>
            <a:pPr indent="0" marL="0">
              <a:spcAft>
                <a:spcPts val="300"/>
              </a:spcAft>
              <a:buNone/>
            </a:pPr>
            <a:r>
              <a:rPr lang="en-US" sz="1400" dirty="0">
                <a:solidFill>
                  <a:schemeClr val="tx1"/>
                </a:solidFill>
              </a:rPr>
              <a:t>And a mighty angel took up a stone like a great millstone, and cast it into the sea, saying, Thus with violence shall that great city Babylon be thrown down, the stone of vv. 63-64.</a:t>
            </a:r>
            <a:endParaRPr lang="en-US" sz="1500" dirty="0"/>
          </a:p>
          <a:p>
            <a:pPr marL="177800" indent="-177800">
              <a:spcAft>
                <a:spcPts val="300"/>
              </a:spcAft>
              <a:buSzPct val="100000"/>
              <a:buChar char="•"/>
            </a:pPr>
            <a:r>
              <a:rPr lang="en-US" sz="1400" b="1" dirty="0">
                <a:solidFill>
                  <a:schemeClr val="accent1"/>
                </a:solidFill>
              </a:rPr>
              <a:t>Rev 18:2. </a:t>
            </a:r>
            <a:pPr indent="0" marL="0">
              <a:spcAft>
                <a:spcPts val="300"/>
              </a:spcAft>
              <a:buNone/>
            </a:pPr>
            <a:r>
              <a:rPr lang="en-US" sz="1400" dirty="0">
                <a:solidFill>
                  <a:schemeClr val="tx1"/>
                </a:solidFill>
              </a:rPr>
              <a:t>Babylon the great is fallen, is fallen, the sudden fall of v. 8.</a:t>
            </a:r>
            <a:endParaRPr lang="en-US" sz="1500" dirty="0"/>
          </a:p>
          <a:p>
            <a:pPr marL="177800" indent="-177800">
              <a:spcAft>
                <a:spcPts val="300"/>
              </a:spcAft>
              <a:buSzPct val="100000"/>
              <a:buChar char="•"/>
            </a:pPr>
            <a:r>
              <a:rPr lang="en-US" sz="1400" b="1" dirty="0">
                <a:solidFill>
                  <a:schemeClr val="accent1"/>
                </a:solidFill>
              </a:rPr>
              <a:t>Rev 18:20. </a:t>
            </a:r>
            <a:pPr indent="0" marL="0">
              <a:spcAft>
                <a:spcPts val="300"/>
              </a:spcAft>
              <a:buNone/>
            </a:pPr>
            <a:r>
              <a:rPr lang="en-US" sz="1400" dirty="0">
                <a:solidFill>
                  <a:schemeClr val="tx1"/>
                </a:solidFill>
              </a:rPr>
              <a:t>Rejoice over her, thou heaven, the heaven and earth singing in v. 48.</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kings of the Medes stirred up</a:t>
            </a:r>
            <a:endParaRPr lang="en-US" sz="1500" dirty="0"/>
          </a:p>
          <a:p>
            <a:pPr marL="177800" indent="-177800">
              <a:spcAft>
                <a:spcPts val="300"/>
              </a:spcAft>
              <a:buSzPct val="100000"/>
              <a:buChar char="•"/>
            </a:pPr>
            <a:r>
              <a:rPr lang="en-US" sz="1400" b="1" dirty="0">
                <a:solidFill>
                  <a:schemeClr val="accent1"/>
                </a:solidFill>
              </a:rPr>
              <a:t>Isa 13:17. </a:t>
            </a:r>
            <a:pPr indent="0" marL="0">
              <a:spcAft>
                <a:spcPts val="300"/>
              </a:spcAft>
              <a:buNone/>
            </a:pPr>
            <a:r>
              <a:rPr lang="en-US" sz="1400" dirty="0">
                <a:solidFill>
                  <a:schemeClr val="tx1"/>
                </a:solidFill>
              </a:rPr>
              <a:t>Behold, I will stir up the Medes against them, the same stirring as v. 11.</a:t>
            </a:r>
            <a:endParaRPr lang="en-US" sz="1500" dirty="0"/>
          </a:p>
          <a:p>
            <a:pPr marL="177800" indent="-177800">
              <a:spcAft>
                <a:spcPts val="300"/>
              </a:spcAft>
              <a:buSzPct val="100000"/>
              <a:buChar char="•"/>
            </a:pPr>
            <a:r>
              <a:rPr lang="en-US" sz="1400" b="1" dirty="0">
                <a:solidFill>
                  <a:schemeClr val="accent1"/>
                </a:solidFill>
              </a:rPr>
              <a:t>Dan 5:30-31. </a:t>
            </a:r>
            <a:pPr indent="0" marL="0">
              <a:spcAft>
                <a:spcPts val="300"/>
              </a:spcAft>
              <a:buNone/>
            </a:pPr>
            <a:r>
              <a:rPr lang="en-US" sz="1400" dirty="0">
                <a:solidFill>
                  <a:schemeClr val="tx1"/>
                </a:solidFill>
              </a:rPr>
              <a:t>In that night was Belshazzar the king of the Chaldeans slain. And Darius the Median took the kingdom, the fulfilment of vv. 11, 28, 39, 57.</a:t>
            </a:r>
            <a:endParaRPr lang="en-US" sz="1500" dirty="0"/>
          </a:p>
          <a:p>
            <a:pPr marL="177800" indent="-177800">
              <a:spcAft>
                <a:spcPts val="300"/>
              </a:spcAft>
              <a:buSzPct val="100000"/>
              <a:buChar char="•"/>
            </a:pPr>
            <a:r>
              <a:rPr lang="en-US" sz="1400" b="1" dirty="0">
                <a:solidFill>
                  <a:schemeClr val="accent1"/>
                </a:solidFill>
              </a:rPr>
              <a:t>Isa 44:27. </a:t>
            </a:r>
            <a:pPr indent="0" marL="0">
              <a:spcAft>
                <a:spcPts val="300"/>
              </a:spcAft>
              <a:buNone/>
            </a:pPr>
            <a:r>
              <a:rPr lang="en-US" sz="1400" dirty="0">
                <a:solidFill>
                  <a:schemeClr val="tx1"/>
                </a:solidFill>
              </a:rPr>
              <a:t>That saith to the deep, Be dry, and I will dry up thy rivers, the dried waters of v. 36.</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RELATED BIBLE PASSAGES  ·  2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Jeremiah 51 — Medes against Babylon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Babylon a golden cup in the LORD's hand</a:t>
            </a:r>
            <a:endParaRPr lang="en-US" sz="1500" dirty="0"/>
          </a:p>
          <a:p>
            <a:pPr marL="177800" indent="-177800">
              <a:spcAft>
                <a:spcPts val="300"/>
              </a:spcAft>
              <a:buSzPct val="100000"/>
              <a:buChar char="•"/>
            </a:pPr>
            <a:r>
              <a:rPr lang="en-US" sz="1400" b="1" dirty="0">
                <a:solidFill>
                  <a:schemeClr val="accent1"/>
                </a:solidFill>
              </a:rPr>
              <a:t>Jer 25:15. </a:t>
            </a:r>
            <a:pPr indent="0" marL="0">
              <a:spcAft>
                <a:spcPts val="300"/>
              </a:spcAft>
              <a:buNone/>
            </a:pPr>
            <a:r>
              <a:rPr lang="en-US" sz="1400" dirty="0">
                <a:solidFill>
                  <a:schemeClr val="tx1"/>
                </a:solidFill>
              </a:rPr>
              <a:t>Take the wine cup of this fury at my hand, and cause all the nations, to whom I send thee, to drink it, the cup of v. 7.</a:t>
            </a:r>
            <a:endParaRPr lang="en-US" sz="1500" dirty="0"/>
          </a:p>
          <a:p>
            <a:pPr marL="177800" indent="-177800">
              <a:spcAft>
                <a:spcPts val="300"/>
              </a:spcAft>
              <a:buSzPct val="100000"/>
              <a:buChar char="•"/>
            </a:pPr>
            <a:r>
              <a:rPr lang="en-US" sz="1400" b="1" dirty="0">
                <a:solidFill>
                  <a:schemeClr val="accent1"/>
                </a:solidFill>
              </a:rPr>
              <a:t>Hab 2:16. </a:t>
            </a:r>
            <a:pPr indent="0" marL="0">
              <a:spcAft>
                <a:spcPts val="300"/>
              </a:spcAft>
              <a:buNone/>
            </a:pPr>
            <a:r>
              <a:rPr lang="en-US" sz="1400" dirty="0">
                <a:solidFill>
                  <a:schemeClr val="tx1"/>
                </a:solidFill>
              </a:rPr>
              <a:t>The cup of the LORD's right hand shall be turned unto thee, the cup turned on Babylon, as in vv. 7, 39.</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portion of Jacob, and the vanity of idols</a:t>
            </a:r>
            <a:endParaRPr lang="en-US" sz="1500" dirty="0"/>
          </a:p>
          <a:p>
            <a:pPr marL="177800" indent="-177800">
              <a:spcAft>
                <a:spcPts val="300"/>
              </a:spcAft>
              <a:buSzPct val="100000"/>
              <a:buChar char="•"/>
            </a:pPr>
            <a:r>
              <a:rPr lang="en-US" sz="1400" b="1" dirty="0">
                <a:solidFill>
                  <a:schemeClr val="accent1"/>
                </a:solidFill>
              </a:rPr>
              <a:t>Ps 16:5. </a:t>
            </a:r>
            <a:pPr indent="0" marL="0">
              <a:spcAft>
                <a:spcPts val="300"/>
              </a:spcAft>
              <a:buNone/>
            </a:pPr>
            <a:r>
              <a:rPr lang="en-US" sz="1400" dirty="0">
                <a:solidFill>
                  <a:schemeClr val="tx1"/>
                </a:solidFill>
              </a:rPr>
              <a:t>The LORD is the portion of mine inheritance and of my cup, the portion of v. 19.</a:t>
            </a:r>
            <a:endParaRPr lang="en-US" sz="1500" dirty="0"/>
          </a:p>
          <a:p>
            <a:pPr marL="177800" indent="-177800">
              <a:spcAft>
                <a:spcPts val="300"/>
              </a:spcAft>
              <a:buSzPct val="100000"/>
              <a:buChar char="•"/>
            </a:pPr>
            <a:r>
              <a:rPr lang="en-US" sz="1400" b="1" dirty="0">
                <a:solidFill>
                  <a:schemeClr val="accent1"/>
                </a:solidFill>
              </a:rPr>
              <a:t>Isa 46:1. </a:t>
            </a:r>
            <a:pPr indent="0" marL="0">
              <a:spcAft>
                <a:spcPts val="300"/>
              </a:spcAft>
              <a:buNone/>
            </a:pPr>
            <a:r>
              <a:rPr lang="en-US" sz="1400" dirty="0">
                <a:solidFill>
                  <a:schemeClr val="tx1"/>
                </a:solidFill>
              </a:rPr>
              <a:t>Bel boweth down, Nebo stoopeth, the judgment on Bel of v. 44.</a:t>
            </a:r>
            <a:endParaRPr lang="en-US" sz="1500" dirty="0"/>
          </a:p>
          <a:p>
            <a:pPr marL="177800" indent="-177800">
              <a:spcAft>
                <a:spcPts val="300"/>
              </a:spcAft>
              <a:buSzPct val="100000"/>
              <a:buChar char="•"/>
            </a:pPr>
            <a:r>
              <a:rPr lang="en-US" sz="1400" b="1" dirty="0">
                <a:solidFill>
                  <a:schemeClr val="accent1"/>
                </a:solidFill>
              </a:rPr>
              <a:t>Ps 135:15. </a:t>
            </a:r>
            <a:pPr indent="0" marL="0">
              <a:spcAft>
                <a:spcPts val="300"/>
              </a:spcAft>
              <a:buNone/>
            </a:pPr>
            <a:r>
              <a:rPr lang="en-US" sz="1400" dirty="0">
                <a:solidFill>
                  <a:schemeClr val="tx1"/>
                </a:solidFill>
              </a:rPr>
              <a:t>The idols of the heathen are silver and gold, the work of men's hands, the vanity of vv. 17-18.</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battle axe and the destroying mountain</a:t>
            </a:r>
            <a:endParaRPr lang="en-US" sz="1500" dirty="0"/>
          </a:p>
          <a:p>
            <a:pPr marL="177800" indent="-177800">
              <a:spcAft>
                <a:spcPts val="300"/>
              </a:spcAft>
              <a:buSzPct val="100000"/>
              <a:buChar char="•"/>
            </a:pPr>
            <a:r>
              <a:rPr lang="en-US" sz="1400" b="1" dirty="0">
                <a:solidFill>
                  <a:schemeClr val="accent1"/>
                </a:solidFill>
              </a:rPr>
              <a:t>Dan 2:35. </a:t>
            </a:r>
            <a:pPr indent="0" marL="0">
              <a:spcAft>
                <a:spcPts val="300"/>
              </a:spcAft>
              <a:buNone/>
            </a:pPr>
            <a:r>
              <a:rPr lang="en-US" sz="1400" dirty="0">
                <a:solidFill>
                  <a:schemeClr val="tx1"/>
                </a:solidFill>
              </a:rPr>
              <a:t>And the stone that smote the image became a great mountain, and filled the whole earth, a mountain set against the burnt mountain of v. 25; Christadelphians see in the stone the kingdom of God (an interpretation).</a:t>
            </a:r>
            <a:endParaRPr lang="en-US" sz="1500" dirty="0"/>
          </a:p>
          <a:p>
            <a:pPr marL="177800" indent="-177800">
              <a:spcAft>
                <a:spcPts val="300"/>
              </a:spcAft>
              <a:buSzPct val="100000"/>
              <a:buChar char="•"/>
            </a:pPr>
            <a:r>
              <a:rPr lang="en-US" sz="1400" b="1" dirty="0">
                <a:solidFill>
                  <a:schemeClr val="accent1"/>
                </a:solidFill>
              </a:rPr>
              <a:t>Isa 10:5. </a:t>
            </a:r>
            <a:pPr indent="0" marL="0">
              <a:spcAft>
                <a:spcPts val="300"/>
              </a:spcAft>
              <a:buNone/>
            </a:pPr>
            <a:r>
              <a:rPr lang="en-US" sz="1400" dirty="0">
                <a:solidFill>
                  <a:schemeClr val="tx1"/>
                </a:solidFill>
              </a:rPr>
              <a:t>O Assyrian, the rod of mine anger, a nation used by God, like the battle axe of v. 20.</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RELATED BIBLE PASSAGES  ·  3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Jeremiah 51 — Medes against Babylon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Israel not forsaken, vengeance for Zion</a:t>
            </a:r>
            <a:endParaRPr lang="en-US" sz="1500" dirty="0"/>
          </a:p>
          <a:p>
            <a:pPr marL="177800" indent="-177800">
              <a:spcAft>
                <a:spcPts val="300"/>
              </a:spcAft>
              <a:buSzPct val="100000"/>
              <a:buChar char="•"/>
            </a:pPr>
            <a:r>
              <a:rPr lang="en-US" sz="1400" b="1" dirty="0">
                <a:solidFill>
                  <a:schemeClr val="accent1"/>
                </a:solidFill>
              </a:rPr>
              <a:t>Isa 49:15. </a:t>
            </a:r>
            <a:pPr indent="0" marL="0">
              <a:spcAft>
                <a:spcPts val="300"/>
              </a:spcAft>
              <a:buNone/>
            </a:pPr>
            <a:r>
              <a:rPr lang="en-US" sz="1400" dirty="0">
                <a:solidFill>
                  <a:schemeClr val="tx1"/>
                </a:solidFill>
              </a:rPr>
              <a:t>Yea, they may forget, yet will I not forget thee, the promise of v. 5.</a:t>
            </a:r>
            <a:endParaRPr lang="en-US" sz="1500" dirty="0"/>
          </a:p>
          <a:p>
            <a:pPr marL="177800" indent="-177800">
              <a:spcAft>
                <a:spcPts val="300"/>
              </a:spcAft>
              <a:buSzPct val="100000"/>
              <a:buChar char="•"/>
            </a:pPr>
            <a:r>
              <a:rPr lang="en-US" sz="1400" b="1" dirty="0">
                <a:solidFill>
                  <a:schemeClr val="accent1"/>
                </a:solidFill>
              </a:rPr>
              <a:t>Rom 12:19. </a:t>
            </a:r>
            <a:pPr indent="0" marL="0">
              <a:spcAft>
                <a:spcPts val="300"/>
              </a:spcAft>
              <a:buNone/>
            </a:pPr>
            <a:r>
              <a:rPr lang="en-US" sz="1400" dirty="0">
                <a:solidFill>
                  <a:schemeClr val="tx1"/>
                </a:solidFill>
              </a:rPr>
              <a:t>Vengeance is mine; I will repay, saith the Lord, the vengeance of v. 36.</a:t>
            </a:r>
            <a:endParaRPr lang="en-US" sz="1500" dirty="0"/>
          </a:p>
          <a:p>
            <a:pPr marL="177800" indent="-177800">
              <a:spcAft>
                <a:spcPts val="300"/>
              </a:spcAft>
              <a:buSzPct val="100000"/>
              <a:buChar char="•"/>
            </a:pPr>
            <a:r>
              <a:rPr lang="en-US" sz="1400" b="1" dirty="0">
                <a:solidFill>
                  <a:schemeClr val="accent1"/>
                </a:solidFill>
              </a:rPr>
              <a:t>Ps 137:8. </a:t>
            </a:r>
            <a:pPr indent="0" marL="0">
              <a:spcAft>
                <a:spcPts val="300"/>
              </a:spcAft>
              <a:buNone/>
            </a:pPr>
            <a:r>
              <a:rPr lang="en-US" sz="1400" dirty="0">
                <a:solidFill>
                  <a:schemeClr val="tx1"/>
                </a:solidFill>
              </a:rPr>
              <a:t>O daughter of Babylon, who art to be destroyed, the daughter of Babylon of v. 33.</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Though Babylon should mount up to heaven</a:t>
            </a:r>
            <a:endParaRPr lang="en-US" sz="1500" dirty="0"/>
          </a:p>
          <a:p>
            <a:pPr marL="177800" indent="-177800">
              <a:spcAft>
                <a:spcPts val="300"/>
              </a:spcAft>
              <a:buSzPct val="100000"/>
              <a:buChar char="•"/>
            </a:pPr>
            <a:r>
              <a:rPr lang="en-US" sz="1400" b="1" dirty="0">
                <a:solidFill>
                  <a:schemeClr val="accent1"/>
                </a:solidFill>
              </a:rPr>
              <a:t>Isa 14:13-15. </a:t>
            </a:r>
            <a:pPr indent="0" marL="0">
              <a:spcAft>
                <a:spcPts val="300"/>
              </a:spcAft>
              <a:buNone/>
            </a:pPr>
            <a:r>
              <a:rPr lang="en-US" sz="1400" dirty="0">
                <a:solidFill>
                  <a:schemeClr val="tx1"/>
                </a:solidFill>
              </a:rPr>
              <a:t>I will ascend into heaven, I will exalt my throne above the stars of God, the pride of v. 53.</a:t>
            </a:r>
            <a:endParaRPr lang="en-US" sz="1500" dirty="0"/>
          </a:p>
          <a:p>
            <a:pPr marL="177800" indent="-177800">
              <a:spcAft>
                <a:spcPts val="300"/>
              </a:spcAft>
              <a:buSzPct val="100000"/>
              <a:buChar char="•"/>
            </a:pPr>
            <a:r>
              <a:rPr lang="en-US" sz="1400" b="1" dirty="0">
                <a:solidFill>
                  <a:schemeClr val="accent1"/>
                </a:solidFill>
              </a:rPr>
              <a:t>Gen 11:4. </a:t>
            </a:r>
            <a:pPr indent="0" marL="0">
              <a:spcAft>
                <a:spcPts val="300"/>
              </a:spcAft>
              <a:buNone/>
            </a:pPr>
            <a:r>
              <a:rPr lang="en-US" sz="1400" dirty="0">
                <a:solidFill>
                  <a:schemeClr val="tx1"/>
                </a:solidFill>
              </a:rPr>
              <a:t>Let us build us a city and a tower, whose top may reach unto heaven, the first Babel, like v. 53.</a:t>
            </a:r>
            <a:endParaRPr lang="en-US" sz="1500" dirty="0"/>
          </a:p>
          <a:p>
            <a:pPr marL="177800" indent="-177800">
              <a:spcAft>
                <a:spcPts val="300"/>
              </a:spcAft>
              <a:buSzPct val="100000"/>
              <a:buChar char="•"/>
            </a:pPr>
            <a:r>
              <a:rPr lang="en-US" sz="1400" b="1" dirty="0">
                <a:solidFill>
                  <a:schemeClr val="accent1"/>
                </a:solidFill>
              </a:rPr>
              <a:t>Obad 1:4. </a:t>
            </a:r>
            <a:pPr indent="0" marL="0">
              <a:spcAft>
                <a:spcPts val="300"/>
              </a:spcAft>
              <a:buNone/>
            </a:pPr>
            <a:r>
              <a:rPr lang="en-US" sz="1400" dirty="0">
                <a:solidFill>
                  <a:schemeClr val="tx1"/>
                </a:solidFill>
              </a:rPr>
              <a:t>Though thou set thy nest among the stars, thence will I bring thee down, the same answer as v. 53.</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Possible Backgrounds</a:t>
            </a:r>
            <a:endParaRPr lang="en-US" sz="1500" dirty="0"/>
          </a:p>
          <a:p>
            <a:pPr marL="177800" indent="-177800">
              <a:spcAft>
                <a:spcPts val="300"/>
              </a:spcAft>
              <a:buSzPct val="100000"/>
              <a:buChar char="•"/>
            </a:pPr>
            <a:r>
              <a:rPr lang="en-US" sz="1400" b="1" dirty="0">
                <a:solidFill>
                  <a:schemeClr val="accent1"/>
                </a:solidFill>
              </a:rPr>
              <a:t>Jer 36:4. </a:t>
            </a:r>
            <a:pPr indent="0" marL="0">
              <a:spcAft>
                <a:spcPts val="300"/>
              </a:spcAft>
              <a:buNone/>
            </a:pPr>
            <a:r>
              <a:rPr lang="en-US" sz="1400" dirty="0">
                <a:solidFill>
                  <a:schemeClr val="tx1"/>
                </a:solidFill>
              </a:rPr>
              <a:t>Then Jeremiah called Baruch the son of Neriah, Baruch, the brother of Seraiah of v. 59.</a:t>
            </a:r>
            <a:endParaRPr lang="en-US" sz="1500" dirty="0"/>
          </a:p>
          <a:p>
            <a:pPr marL="177800" indent="-177800">
              <a:spcAft>
                <a:spcPts val="300"/>
              </a:spcAft>
              <a:buSzPct val="100000"/>
              <a:buChar char="•"/>
            </a:pPr>
            <a:r>
              <a:rPr lang="en-US" sz="1400" b="1" dirty="0">
                <a:solidFill>
                  <a:schemeClr val="accent1"/>
                </a:solidFill>
              </a:rPr>
              <a:t>2 Kings 25:11. </a:t>
            </a:r>
            <a:pPr indent="0" marL="0">
              <a:spcAft>
                <a:spcPts val="300"/>
              </a:spcAft>
              <a:buNone/>
            </a:pPr>
            <a:r>
              <a:rPr lang="en-US" sz="1400" dirty="0">
                <a:solidFill>
                  <a:schemeClr val="tx1"/>
                </a:solidFill>
              </a:rPr>
              <a:t>Did Nebuzar-adan the captain of the guard carry away, the exile into Babylon behind vv. 34-35, 50-51.</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Jeremiah 51 — Medes against Babylon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1. </a:t>
            </a:r>
            <a:pPr indent="0" marL="0">
              <a:spcAft>
                <a:spcPts val="800"/>
              </a:spcAft>
              <a:buNone/>
            </a:pPr>
            <a:r>
              <a:rPr lang="en-US" sz="1600" dirty="0">
                <a:solidFill>
                  <a:schemeClr val="tx1"/>
                </a:solidFill>
              </a:rPr>
              <a:t>Them that dwell in the midst of them that rise up against me renders "leb qamay," which is an "atbash" cipher for Kasdim, the Chaldeans. The ESV reads Leb-kamai.</a:t>
            </a:r>
            <a:endParaRPr lang="en-US" sz="1600" dirty="0"/>
          </a:p>
          <a:p>
            <a:pPr indent="0" marL="0">
              <a:spcAft>
                <a:spcPts val="800"/>
              </a:spcAft>
              <a:buNone/>
            </a:pPr>
            <a:r>
              <a:rPr lang="en-US" sz="1600" b="1" dirty="0">
                <a:solidFill>
                  <a:schemeClr val="accent1"/>
                </a:solidFill>
              </a:rPr>
              <a:t>v. 3. </a:t>
            </a:r>
            <a:pPr indent="0" marL="0">
              <a:spcAft>
                <a:spcPts val="800"/>
              </a:spcAft>
              <a:buNone/>
            </a:pPr>
            <a:r>
              <a:rPr lang="en-US" sz="1600" dirty="0">
                <a:solidFill>
                  <a:schemeClr val="tx1"/>
                </a:solidFill>
              </a:rPr>
              <a:t>A brigandine is a coat of mail, body armour.</a:t>
            </a:r>
            <a:endParaRPr lang="en-US" sz="1600" dirty="0"/>
          </a:p>
          <a:p>
            <a:pPr indent="0" marL="0">
              <a:spcAft>
                <a:spcPts val="800"/>
              </a:spcAft>
              <a:buNone/>
            </a:pPr>
            <a:r>
              <a:rPr lang="en-US" sz="1600" b="1" dirty="0">
                <a:solidFill>
                  <a:schemeClr val="accent1"/>
                </a:solidFill>
              </a:rPr>
              <a:t>v. 27. </a:t>
            </a:r>
            <a:pPr indent="0" marL="0">
              <a:spcAft>
                <a:spcPts val="800"/>
              </a:spcAft>
              <a:buNone/>
            </a:pPr>
            <a:r>
              <a:rPr lang="en-US" sz="1600" dirty="0">
                <a:solidFill>
                  <a:schemeClr val="tx1"/>
                </a:solidFill>
              </a:rPr>
              <a:t>Minni is Mannea, and Ashchenaz is Ashkenaz, peoples north of Babylon near Ararat, the land of Urartu.</a:t>
            </a:r>
            <a:endParaRPr lang="en-US" sz="1600" dirty="0"/>
          </a:p>
          <a:p>
            <a:pPr indent="0" marL="0">
              <a:spcAft>
                <a:spcPts val="800"/>
              </a:spcAft>
              <a:buNone/>
            </a:pPr>
            <a:r>
              <a:rPr lang="en-US" sz="1600" b="1" dirty="0">
                <a:solidFill>
                  <a:schemeClr val="accent1"/>
                </a:solidFill>
              </a:rPr>
              <a:t>v. 34. </a:t>
            </a:r>
            <a:pPr indent="0" marL="0">
              <a:spcAft>
                <a:spcPts val="800"/>
              </a:spcAft>
              <a:buNone/>
            </a:pPr>
            <a:r>
              <a:rPr lang="en-US" sz="1600" dirty="0">
                <a:solidFill>
                  <a:schemeClr val="tx1"/>
                </a:solidFill>
              </a:rPr>
              <a:t>Dragon is "tannin," a sea monster or serpent. Nebuchadrezzar is the Hebrew spelling closest to the Babylonian Nabu-kudurri-usur.</a:t>
            </a:r>
            <a:endParaRPr lang="en-US" sz="1600" dirty="0"/>
          </a:p>
          <a:p>
            <a:pPr indent="0" marL="0">
              <a:spcAft>
                <a:spcPts val="800"/>
              </a:spcAft>
              <a:buNone/>
            </a:pPr>
            <a:r>
              <a:rPr lang="en-US" sz="1600" b="1" dirty="0">
                <a:solidFill>
                  <a:schemeClr val="accent1"/>
                </a:solidFill>
              </a:rPr>
              <a:t>v. 41. </a:t>
            </a:r>
            <a:pPr indent="0" marL="0">
              <a:spcAft>
                <a:spcPts val="800"/>
              </a:spcAft>
              <a:buNone/>
            </a:pPr>
            <a:r>
              <a:rPr lang="en-US" sz="1600" dirty="0">
                <a:solidFill>
                  <a:schemeClr val="tx1"/>
                </a:solidFill>
              </a:rPr>
              <a:t>Sheshach is another "atbash" for Babel, swapping the letters of the alphabet from the ends.</a:t>
            </a:r>
            <a:endParaRPr lang="en-US" sz="1600" dirty="0"/>
          </a:p>
          <a:p>
            <a:pPr indent="0" marL="0">
              <a:spcAft>
                <a:spcPts val="800"/>
              </a:spcAft>
              <a:buNone/>
            </a:pPr>
            <a:r>
              <a:rPr lang="en-US" sz="1600" b="1" dirty="0">
                <a:solidFill>
                  <a:schemeClr val="accent1"/>
                </a:solidFill>
              </a:rPr>
              <a:t>v. 59. </a:t>
            </a:r>
            <a:pPr indent="0" marL="0">
              <a:spcAft>
                <a:spcPts val="800"/>
              </a:spcAft>
              <a:buNone/>
            </a:pPr>
            <a:r>
              <a:rPr lang="en-US" sz="1600" dirty="0">
                <a:solidFill>
                  <a:schemeClr val="tx1"/>
                </a:solidFill>
              </a:rPr>
              <a:t>The fourth year of Zedekiah reads in the Greek version as Seraiah going from Zedekiah, so some think Zedekiah did not go himself. Quiet prince may mean the chief quartermaster, "sar menuchah," the officer over resting places.</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THE MAIN PEOPLE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Jeremiah 51 — Medes against Babylon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The LORD of hosts, who devises and does what he spake against Babylon (vv. 1, 11-12, 14-19, 57).</a:t>
            </a:r>
            <a:endParaRPr lang="en-US" sz="1500" dirty="0"/>
          </a:p>
          <a:p>
            <a:pPr marL="203200" indent="-203200">
              <a:spcAft>
                <a:spcPts val="600"/>
              </a:spcAft>
              <a:buSzPct val="100000"/>
              <a:buChar char="•"/>
            </a:pPr>
            <a:r>
              <a:rPr lang="en-US" sz="1500" dirty="0">
                <a:solidFill>
                  <a:schemeClr val="tx1"/>
                </a:solidFill>
              </a:rPr>
              <a:t>Babylon and her inhabitants, the Chaldeans (vv. 1-4, 24, 35).</a:t>
            </a:r>
            <a:endParaRPr lang="en-US" sz="1500" dirty="0"/>
          </a:p>
          <a:p>
            <a:pPr marL="203200" indent="-203200">
              <a:spcAft>
                <a:spcPts val="600"/>
              </a:spcAft>
              <a:buSzPct val="100000"/>
              <a:buChar char="•"/>
            </a:pPr>
            <a:r>
              <a:rPr lang="en-US" sz="1500" dirty="0">
                <a:solidFill>
                  <a:schemeClr val="tx1"/>
                </a:solidFill>
              </a:rPr>
              <a:t>Israel and Judah, not forsaken by their God (vv. 5, 19, 49).</a:t>
            </a:r>
            <a:endParaRPr lang="en-US" sz="1500" dirty="0"/>
          </a:p>
          <a:p>
            <a:pPr marL="203200" indent="-203200">
              <a:spcAft>
                <a:spcPts val="600"/>
              </a:spcAft>
              <a:buSzPct val="100000"/>
              <a:buChar char="•"/>
            </a:pPr>
            <a:r>
              <a:rPr lang="en-US" sz="1500" dirty="0">
                <a:solidFill>
                  <a:schemeClr val="tx1"/>
                </a:solidFill>
              </a:rPr>
              <a:t>The fanners, archers, and spoilers sent against her (vv. 2-3, 48, 53).</a:t>
            </a:r>
            <a:endParaRPr lang="en-US" sz="1500" dirty="0"/>
          </a:p>
          <a:p>
            <a:pPr marL="203200" indent="-203200">
              <a:spcAft>
                <a:spcPts val="600"/>
              </a:spcAft>
              <a:buSzPct val="100000"/>
              <a:buChar char="•"/>
            </a:pPr>
            <a:r>
              <a:rPr lang="en-US" sz="1500" dirty="0">
                <a:solidFill>
                  <a:schemeClr val="tx1"/>
                </a:solidFill>
              </a:rPr>
              <a:t>The kings of the Medes, their captains and rulers (vv. 11, 28).</a:t>
            </a:r>
            <a:endParaRPr lang="en-US" sz="1500" dirty="0"/>
          </a:p>
          <a:p>
            <a:pPr marL="203200" indent="-203200">
              <a:spcAft>
                <a:spcPts val="600"/>
              </a:spcAft>
              <a:buSzPct val="100000"/>
              <a:buChar char="•"/>
            </a:pPr>
            <a:r>
              <a:rPr lang="en-US" sz="1500" dirty="0">
                <a:solidFill>
                  <a:schemeClr val="tx1"/>
                </a:solidFill>
              </a:rPr>
              <a:t>The kingdoms of Ararat, Minni, and Ashchenaz (v. 27).</a:t>
            </a:r>
            <a:endParaRPr lang="en-US" sz="1500" dirty="0"/>
          </a:p>
          <a:p>
            <a:pPr marL="203200" indent="-203200">
              <a:spcAft>
                <a:spcPts val="600"/>
              </a:spcAft>
              <a:buSzPct val="100000"/>
              <a:buChar char="•"/>
            </a:pPr>
            <a:r>
              <a:rPr lang="en-US" sz="1500" dirty="0">
                <a:solidFill>
                  <a:schemeClr val="tx1"/>
                </a:solidFill>
              </a:rPr>
              <a:t>The mighty men of Babylon and the king of Babylon (vv. 30-32, 56).</a:t>
            </a:r>
            <a:endParaRPr lang="en-US" sz="1500" dirty="0"/>
          </a:p>
          <a:p>
            <a:pPr marL="203200" indent="-203200">
              <a:spcAft>
                <a:spcPts val="600"/>
              </a:spcAft>
              <a:buSzPct val="100000"/>
              <a:buChar char="•"/>
            </a:pPr>
            <a:r>
              <a:rPr lang="en-US" sz="1500" dirty="0">
                <a:solidFill>
                  <a:schemeClr val="tx1"/>
                </a:solidFill>
              </a:rPr>
              <a:t>Nebuchadrezzar the king of Babylon (v. 34).</a:t>
            </a:r>
            <a:endParaRPr lang="en-US" sz="1500" dirty="0"/>
          </a:p>
          <a:p>
            <a:pPr marL="203200" indent="-203200">
              <a:spcAft>
                <a:spcPts val="600"/>
              </a:spcAft>
              <a:buSzPct val="100000"/>
              <a:buChar char="•"/>
            </a:pPr>
            <a:r>
              <a:rPr lang="en-US" sz="1500" dirty="0">
                <a:solidFill>
                  <a:schemeClr val="tx1"/>
                </a:solidFill>
              </a:rPr>
              <a:t>The inhabitant of Zion and Jerusalem (vv. 35, 50).</a:t>
            </a:r>
            <a:endParaRPr lang="en-US" sz="1500" dirty="0"/>
          </a:p>
          <a:p>
            <a:pPr marL="203200" indent="-203200">
              <a:spcAft>
                <a:spcPts val="600"/>
              </a:spcAft>
              <a:buSzPct val="100000"/>
              <a:buChar char="•"/>
            </a:pPr>
            <a:r>
              <a:rPr lang="en-US" sz="1500" dirty="0">
                <a:solidFill>
                  <a:schemeClr val="tx1"/>
                </a:solidFill>
              </a:rPr>
              <a:t>Bel, the god of Babylon (v. 44).</a:t>
            </a:r>
            <a:endParaRPr lang="en-US" sz="1500" dirty="0"/>
          </a:p>
          <a:p>
            <a:pPr marL="203200" indent="-203200">
              <a:spcAft>
                <a:spcPts val="600"/>
              </a:spcAft>
              <a:buSzPct val="100000"/>
              <a:buChar char="•"/>
            </a:pPr>
            <a:r>
              <a:rPr lang="en-US" sz="1500" dirty="0">
                <a:solidFill>
                  <a:schemeClr val="tx1"/>
                </a:solidFill>
              </a:rPr>
              <a:t>Jeremiah the prophet, who wrote the book (vv. 59-61, 64).</a:t>
            </a:r>
            <a:endParaRPr lang="en-US" sz="1500" dirty="0"/>
          </a:p>
          <a:p>
            <a:pPr marL="203200" indent="-203200">
              <a:spcAft>
                <a:spcPts val="600"/>
              </a:spcAft>
              <a:buSzPct val="100000"/>
              <a:buChar char="•"/>
            </a:pPr>
            <a:r>
              <a:rPr lang="en-US" sz="1500" dirty="0">
                <a:solidFill>
                  <a:schemeClr val="tx1"/>
                </a:solidFill>
              </a:rPr>
              <a:t>Seraiah the son of Neriah, a quiet prince, and Zedekiah the king of Judah (v. 59).</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WHERE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Jeremiah 51 — Medes against Babylon</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pin"/>
          <p:cNvSpPr/>
          <p:nvPr/>
        </p:nvSpPr>
        <p:spPr>
          <a:xfrm>
            <a:off x="822960" y="1737360"/>
            <a:ext cx="438912" cy="438912"/>
          </a:xfrm>
          <a:prstGeom prst="ellipse">
            <a:avLst/>
          </a:prstGeom>
          <a:solidFill>
            <a:schemeClr val="accent1"/>
          </a:solidFill>
          <a:ln/>
        </p:spPr>
      </p:sp>
      <p:pic>
        <p:nvPicPr>
          <p:cNvPr id="7" name="icon-pin" descr="pin">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Babylon and the land of the Chaldeans (vv. 1-4, 54).</a:t>
            </a:r>
            <a:endParaRPr lang="en-US" sz="1500" dirty="0"/>
          </a:p>
          <a:p>
            <a:pPr marL="203200" indent="-203200">
              <a:spcAft>
                <a:spcPts val="600"/>
              </a:spcAft>
              <a:buSzPct val="100000"/>
              <a:buChar char="•"/>
            </a:pPr>
            <a:r>
              <a:rPr lang="en-US" sz="1500" dirty="0">
                <a:solidFill>
                  <a:schemeClr val="tx1"/>
                </a:solidFill>
              </a:rPr>
              <a:t>Zion and Jerusalem, where the LORD's work is declared (vv. 10, 24, 35, 50).</a:t>
            </a:r>
            <a:endParaRPr lang="en-US" sz="1500" dirty="0"/>
          </a:p>
          <a:p>
            <a:pPr marL="203200" indent="-203200">
              <a:spcAft>
                <a:spcPts val="600"/>
              </a:spcAft>
              <a:buSzPct val="100000"/>
              <a:buChar char="•"/>
            </a:pPr>
            <a:r>
              <a:rPr lang="en-US" sz="1500" dirty="0">
                <a:solidFill>
                  <a:schemeClr val="tx1"/>
                </a:solidFill>
              </a:rPr>
              <a:t>Many waters, the rivers and canals of Babylon (vv. 13, 36, 55).</a:t>
            </a:r>
            <a:endParaRPr lang="en-US" sz="1500" dirty="0"/>
          </a:p>
          <a:p>
            <a:pPr marL="203200" indent="-203200">
              <a:spcAft>
                <a:spcPts val="600"/>
              </a:spcAft>
              <a:buSzPct val="100000"/>
              <a:buChar char="•"/>
            </a:pPr>
            <a:r>
              <a:rPr lang="en-US" sz="1500" dirty="0">
                <a:solidFill>
                  <a:schemeClr val="tx1"/>
                </a:solidFill>
              </a:rPr>
              <a:t>The walls, the broad walls, and the high gates of Babylon (vv. 12, 44, 58).</a:t>
            </a:r>
            <a:endParaRPr lang="en-US" sz="1500" dirty="0"/>
          </a:p>
          <a:p>
            <a:pPr marL="203200" indent="-203200">
              <a:spcAft>
                <a:spcPts val="600"/>
              </a:spcAft>
              <a:buSzPct val="100000"/>
              <a:buChar char="•"/>
            </a:pPr>
            <a:r>
              <a:rPr lang="en-US" sz="1500" dirty="0">
                <a:solidFill>
                  <a:schemeClr val="tx1"/>
                </a:solidFill>
              </a:rPr>
              <a:t>The land of the Medes (vv. 11, 28).</a:t>
            </a:r>
            <a:endParaRPr lang="en-US" sz="1500" dirty="0"/>
          </a:p>
          <a:p>
            <a:pPr marL="203200" indent="-203200">
              <a:spcAft>
                <a:spcPts val="600"/>
              </a:spcAft>
              <a:buSzPct val="100000"/>
              <a:buChar char="•"/>
            </a:pPr>
            <a:r>
              <a:rPr lang="en-US" sz="1500" dirty="0">
                <a:solidFill>
                  <a:schemeClr val="tx1"/>
                </a:solidFill>
              </a:rPr>
              <a:t>Ararat, Minni, and Ashchenaz (v. 27).</a:t>
            </a:r>
            <a:endParaRPr lang="en-US" sz="1500" dirty="0"/>
          </a:p>
          <a:p>
            <a:pPr marL="203200" indent="-203200">
              <a:spcAft>
                <a:spcPts val="600"/>
              </a:spcAft>
              <a:buSzPct val="100000"/>
              <a:buChar char="•"/>
            </a:pPr>
            <a:r>
              <a:rPr lang="en-US" sz="1500" dirty="0">
                <a:solidFill>
                  <a:schemeClr val="tx1"/>
                </a:solidFill>
              </a:rPr>
              <a:t>The passages and the reeds of Babylon (v. 32).</a:t>
            </a:r>
            <a:endParaRPr lang="en-US" sz="1500" dirty="0"/>
          </a:p>
          <a:p>
            <a:pPr marL="203200" indent="-203200">
              <a:spcAft>
                <a:spcPts val="600"/>
              </a:spcAft>
              <a:buSzPct val="100000"/>
              <a:buChar char="•"/>
            </a:pPr>
            <a:r>
              <a:rPr lang="en-US" sz="1500" dirty="0">
                <a:solidFill>
                  <a:schemeClr val="tx1"/>
                </a:solidFill>
              </a:rPr>
              <a:t>Sheshach, Babylon (v. 41).</a:t>
            </a:r>
            <a:endParaRPr lang="en-US" sz="1500" dirty="0"/>
          </a:p>
          <a:p>
            <a:pPr marL="203200" indent="-203200">
              <a:spcAft>
                <a:spcPts val="600"/>
              </a:spcAft>
              <a:buSzPct val="100000"/>
              <a:buChar char="•"/>
            </a:pPr>
            <a:r>
              <a:rPr lang="en-US" sz="1500" dirty="0">
                <a:solidFill>
                  <a:schemeClr val="tx1"/>
                </a:solidFill>
              </a:rPr>
              <a:t>The sanctuaries of the LORD's house (v. 51).</a:t>
            </a:r>
            <a:endParaRPr lang="en-US" sz="1500" dirty="0"/>
          </a:p>
          <a:p>
            <a:pPr marL="203200" indent="-203200">
              <a:spcAft>
                <a:spcPts val="600"/>
              </a:spcAft>
              <a:buSzPct val="100000"/>
              <a:buChar char="•"/>
            </a:pPr>
            <a:r>
              <a:rPr lang="en-US" sz="1500" dirty="0">
                <a:solidFill>
                  <a:schemeClr val="tx1"/>
                </a:solidFill>
              </a:rPr>
              <a:t>The Euphrates, into which the book was cast (v. 63).</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Jeremiah 51 — Medes against Babylon</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594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oracle continues Jer 50 against Babylon, while Nebuchadrezzar still rules (v. 34; Jer 50:1).</a:t>
            </a:r>
            <a:endParaRPr lang="en-US" sz="1600" dirty="0"/>
          </a:p>
          <a:p>
            <a:pPr marL="203200" indent="-203200">
              <a:spcAft>
                <a:spcPts val="1000"/>
              </a:spcAft>
              <a:buSzPct val="100000"/>
              <a:buChar char="•"/>
            </a:pPr>
            <a:r>
              <a:rPr lang="en-US" sz="1600" dirty="0">
                <a:solidFill>
                  <a:schemeClr val="tx1"/>
                </a:solidFill>
              </a:rPr>
              <a:t>Jerusalem and the temple have already suffered, for strangers are come into the sanctuaries (vv. 35, 51).</a:t>
            </a:r>
            <a:endParaRPr lang="en-US" sz="1600" dirty="0"/>
          </a:p>
          <a:p>
            <a:pPr marL="203200" indent="-203200">
              <a:spcAft>
                <a:spcPts val="1000"/>
              </a:spcAft>
              <a:buSzPct val="100000"/>
              <a:buChar char="•"/>
            </a:pPr>
            <a:r>
              <a:rPr lang="en-US" sz="1600" dirty="0">
                <a:solidFill>
                  <a:schemeClr val="tx1"/>
                </a:solidFill>
              </a:rPr>
              <a:t>Seraiah carries the book to Babylon in the fourth year of Zedekiah (v. 59).</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About 594 BC, derived, for the fourth year of Zedekiah: Zedekiah was made king in 597 BC (stated, 2 Kgs 24).</a:t>
            </a:r>
            <a:endParaRPr lang="en-US" sz="1600" dirty="0"/>
          </a:p>
          <a:p>
            <a:pPr marL="203200" indent="-203200">
              <a:spcAft>
                <a:spcPts val="1000"/>
              </a:spcAft>
              <a:buSzPct val="100000"/>
              <a:buChar char="•"/>
            </a:pPr>
            <a:r>
              <a:rPr lang="en-US" sz="1600" dirty="0">
                <a:solidFill>
                  <a:schemeClr val="tx1"/>
                </a:solidFill>
              </a:rPr>
              <a:t>586 BC (stated, 2 Kgs 25) for the fall of Jerusalem, before Babylon's own fall.</a:t>
            </a:r>
            <a:endParaRPr lang="en-US" sz="1600" dirty="0"/>
          </a:p>
          <a:p>
            <a:pPr marL="203200" indent="-203200">
              <a:spcAft>
                <a:spcPts val="1000"/>
              </a:spcAft>
              <a:buSzPct val="100000"/>
              <a:buChar char="•"/>
            </a:pPr>
            <a:r>
              <a:rPr lang="en-US" sz="1600" dirty="0">
                <a:solidFill>
                  <a:schemeClr val="tx1"/>
                </a:solidFill>
              </a:rPr>
              <a:t>539 BC, a general historical date, for the fall of Babylon to the Medes and Persians.</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Psalms 115 — H: Trust, Help, Shield</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Hallel Psalm. Not to us, O YHWH, but to Your name give glory. Why should the nations say, Where is their God? Our God is in the heavens, He does whatever He pleases. Their idols are the work of man's hands. They have mouths but speak not. Eyes, ears, noses, hands, feet, also don't function. O Israel, O house of Aaron, you who fear YHWH, trust in YHWH. He is their help and their shield (3x). The heavens are YHWH's, but the earth He has given to men.</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The psalm opens, Not unto us, O LORD, not unto us, but unto thy name give glory, for thy mercy and truth. When the heathen ask, Where is now their God?, Israel answers that God is in the heavens and does whatever he pleases. Their idols are silver and gold, with mouths that speak not, eyes that see not, ears that hear not, and hands that handle not, and those who make them become like them. Israel, Aaron's house, and all who fear the LORD are called to trust him, their help and their shield. He will bless small and great. The dead praise not the LORD, but we will bless him for evermore.</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FACTUAL SUMMARY</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Psalms 115 — H: Trust, Help, Shield</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Not unto us, but unto thy name give glory; idols are silver and gold that cannot see or speak; Israel, trust in the LORD, our help and shield.</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Not unto us, O LORD, but unto thy name give glory, for thy mercy and truth (v. 1).</a:t>
            </a:r>
            <a:endParaRPr lang="en-US" sz="1400" dirty="0"/>
          </a:p>
          <a:p>
            <a:pPr marL="203200" indent="-203200">
              <a:spcAft>
                <a:spcPts val="500"/>
              </a:spcAft>
              <a:buSzPct val="100000"/>
              <a:buChar char="•"/>
            </a:pPr>
            <a:r>
              <a:rPr lang="en-US" sz="1400" dirty="0">
                <a:solidFill>
                  <a:schemeClr val="tx1"/>
                </a:solidFill>
              </a:rPr>
              <a:t>The heathen say, Where is now their God? But our God is in the heavens (vv. 2-3).</a:t>
            </a:r>
            <a:endParaRPr lang="en-US" sz="1400" dirty="0"/>
          </a:p>
          <a:p>
            <a:pPr marL="203200" indent="-203200">
              <a:spcAft>
                <a:spcPts val="500"/>
              </a:spcAft>
              <a:buSzPct val="100000"/>
              <a:buChar char="•"/>
            </a:pPr>
            <a:r>
              <a:rPr lang="en-US" sz="1400" dirty="0">
                <a:solidFill>
                  <a:schemeClr val="tx1"/>
                </a:solidFill>
              </a:rPr>
              <a:t>Their idols are silver and gold; they that make them are like unto them (vv. 4-8).</a:t>
            </a:r>
            <a:endParaRPr lang="en-US" sz="1400" dirty="0"/>
          </a:p>
          <a:p>
            <a:pPr marL="203200" indent="-203200">
              <a:spcAft>
                <a:spcPts val="500"/>
              </a:spcAft>
              <a:buSzPct val="100000"/>
              <a:buChar char="•"/>
            </a:pPr>
            <a:r>
              <a:rPr lang="en-US" sz="1400" dirty="0">
                <a:solidFill>
                  <a:schemeClr val="tx1"/>
                </a:solidFill>
              </a:rPr>
              <a:t>O Israel, O house of Aaron, ye that fear the LORD, trust in the LORD: he is their help and their shield (vv. 9-11).</a:t>
            </a:r>
            <a:endParaRPr lang="en-US" sz="1400" dirty="0"/>
          </a:p>
          <a:p>
            <a:pPr marL="203200" indent="-203200">
              <a:spcAft>
                <a:spcPts val="500"/>
              </a:spcAft>
              <a:buSzPct val="100000"/>
              <a:buChar char="•"/>
            </a:pPr>
            <a:r>
              <a:rPr lang="en-US" sz="1400" dirty="0">
                <a:solidFill>
                  <a:schemeClr val="tx1"/>
                </a:solidFill>
              </a:rPr>
              <a:t>He will bless them that fear the LORD, both small and great (vv. 12-15).</a:t>
            </a:r>
            <a:endParaRPr lang="en-US" sz="1400" dirty="0"/>
          </a:p>
          <a:p>
            <a:pPr marL="203200" indent="-203200">
              <a:spcAft>
                <a:spcPts val="500"/>
              </a:spcAft>
              <a:buSzPct val="100000"/>
              <a:buChar char="•"/>
            </a:pPr>
            <a:r>
              <a:rPr lang="en-US" sz="1400" dirty="0">
                <a:solidFill>
                  <a:schemeClr val="tx1"/>
                </a:solidFill>
              </a:rPr>
              <a:t>The dead praise not the LORD, but we will bless him for evermore (vv. 16-18).</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Psalms 115 — H: Trust, Help, Shield</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Ps 135:15-20. </a:t>
            </a:r>
            <a:pPr indent="0" marL="0">
              <a:spcAft>
                <a:spcPts val="1400"/>
              </a:spcAft>
              <a:buNone/>
            </a:pPr>
            <a:r>
              <a:rPr lang="en-US" sz="1700" dirty="0">
                <a:solidFill>
                  <a:schemeClr val="tx1"/>
                </a:solidFill>
              </a:rPr>
              <a:t>The idols of the heathen are silver and gold, the work of men's hands, the same mockery of idols as vv. 4-8 and the same call to Israel, Aaron, and those that fear the LORD as vv. 9-11, in close wording.</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psalm quotes no earlier passage, and no later passage quotes its words. Rev 9:20 echoes vv. 4-7 and is listed under Related.</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RELATED BIBLE PASSAGES  ·  1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Psalms 115 — H: Trust, Help, Shield</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Not unto us, but unto thy name</a:t>
            </a:r>
            <a:endParaRPr lang="en-US" sz="1500" dirty="0"/>
          </a:p>
          <a:p>
            <a:pPr marL="177800" indent="-177800">
              <a:spcAft>
                <a:spcPts val="300"/>
              </a:spcAft>
              <a:buSzPct val="100000"/>
              <a:buChar char="•"/>
            </a:pPr>
            <a:r>
              <a:rPr lang="en-US" sz="1400" b="1" dirty="0">
                <a:solidFill>
                  <a:schemeClr val="accent1"/>
                </a:solidFill>
              </a:rPr>
              <a:t>Isa 48:11. </a:t>
            </a:r>
            <a:pPr indent="0" marL="0">
              <a:spcAft>
                <a:spcPts val="300"/>
              </a:spcAft>
              <a:buNone/>
            </a:pPr>
            <a:r>
              <a:rPr lang="en-US" sz="1400" dirty="0">
                <a:solidFill>
                  <a:schemeClr val="tx1"/>
                </a:solidFill>
              </a:rPr>
              <a:t>For mine own sake, even for mine own sake, will I do it: for how should my name be polluted? and I will not give my glory unto another, the glory of v. 1.</a:t>
            </a:r>
            <a:endParaRPr lang="en-US" sz="1500" dirty="0"/>
          </a:p>
          <a:p>
            <a:pPr marL="177800" indent="-177800">
              <a:spcAft>
                <a:spcPts val="300"/>
              </a:spcAft>
              <a:buSzPct val="100000"/>
              <a:buChar char="•"/>
            </a:pPr>
            <a:r>
              <a:rPr lang="en-US" sz="1400" b="1" dirty="0">
                <a:solidFill>
                  <a:schemeClr val="accent1"/>
                </a:solidFill>
              </a:rPr>
              <a:t>Ezek 36:22. </a:t>
            </a:r>
            <a:pPr indent="0" marL="0">
              <a:spcAft>
                <a:spcPts val="300"/>
              </a:spcAft>
              <a:buNone/>
            </a:pPr>
            <a:r>
              <a:rPr lang="en-US" sz="1400" dirty="0">
                <a:solidFill>
                  <a:schemeClr val="tx1"/>
                </a:solidFill>
              </a:rPr>
              <a:t>I do not this for your sakes, O house of Israel, but for mine holy name's sake, the same ground as v. 1.</a:t>
            </a:r>
            <a:endParaRPr lang="en-US" sz="1500" dirty="0"/>
          </a:p>
          <a:p>
            <a:pPr marL="177800" indent="-177800">
              <a:spcAft>
                <a:spcPts val="300"/>
              </a:spcAft>
              <a:buSzPct val="100000"/>
              <a:buChar char="•"/>
            </a:pPr>
            <a:r>
              <a:rPr lang="en-US" sz="1400" b="1" dirty="0">
                <a:solidFill>
                  <a:schemeClr val="accent1"/>
                </a:solidFill>
              </a:rPr>
              <a:t>1 Cor 1:31. </a:t>
            </a:r>
            <a:pPr indent="0" marL="0">
              <a:spcAft>
                <a:spcPts val="300"/>
              </a:spcAft>
              <a:buNone/>
            </a:pPr>
            <a:r>
              <a:rPr lang="en-US" sz="1400" dirty="0">
                <a:solidFill>
                  <a:schemeClr val="tx1"/>
                </a:solidFill>
              </a:rPr>
              <a:t>He that glorieth, let him glory in the Lord, the glory of v. 1.</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Where is now their God?</a:t>
            </a:r>
            <a:endParaRPr lang="en-US" sz="1500" dirty="0"/>
          </a:p>
          <a:p>
            <a:pPr marL="177800" indent="-177800">
              <a:spcAft>
                <a:spcPts val="300"/>
              </a:spcAft>
              <a:buSzPct val="100000"/>
              <a:buChar char="•"/>
            </a:pPr>
            <a:r>
              <a:rPr lang="en-US" sz="1400" b="1" dirty="0">
                <a:solidFill>
                  <a:schemeClr val="accent1"/>
                </a:solidFill>
              </a:rPr>
              <a:t>Ps 42:3. </a:t>
            </a:r>
            <a:pPr indent="0" marL="0">
              <a:spcAft>
                <a:spcPts val="300"/>
              </a:spcAft>
              <a:buNone/>
            </a:pPr>
            <a:r>
              <a:rPr lang="en-US" sz="1400" dirty="0">
                <a:solidFill>
                  <a:schemeClr val="tx1"/>
                </a:solidFill>
              </a:rPr>
              <a:t>While they continually say unto me, Where is thy God?, the taunt of v. 2.</a:t>
            </a:r>
            <a:endParaRPr lang="en-US" sz="1500" dirty="0"/>
          </a:p>
          <a:p>
            <a:pPr marL="177800" indent="-177800">
              <a:spcAft>
                <a:spcPts val="300"/>
              </a:spcAft>
              <a:buSzPct val="100000"/>
              <a:buChar char="•"/>
            </a:pPr>
            <a:r>
              <a:rPr lang="en-US" sz="1400" b="1" dirty="0">
                <a:solidFill>
                  <a:schemeClr val="accent1"/>
                </a:solidFill>
              </a:rPr>
              <a:t>Joel 2:17. </a:t>
            </a:r>
            <a:pPr indent="0" marL="0">
              <a:spcAft>
                <a:spcPts val="300"/>
              </a:spcAft>
              <a:buNone/>
            </a:pPr>
            <a:r>
              <a:rPr lang="en-US" sz="1400" dirty="0">
                <a:solidFill>
                  <a:schemeClr val="tx1"/>
                </a:solidFill>
              </a:rPr>
              <a:t>Wherefore should they say among the people, Where is their God?, the same words as v. 2.</a:t>
            </a:r>
            <a:endParaRPr lang="en-US" sz="1500" dirty="0"/>
          </a:p>
          <a:p>
            <a:pPr marL="177800" indent="-177800">
              <a:spcAft>
                <a:spcPts val="300"/>
              </a:spcAft>
              <a:buSzPct val="100000"/>
              <a:buChar char="•"/>
            </a:pPr>
            <a:r>
              <a:rPr lang="en-US" sz="1400" b="1" dirty="0">
                <a:solidFill>
                  <a:schemeClr val="accent1"/>
                </a:solidFill>
              </a:rPr>
              <a:t>Ps 135:6. </a:t>
            </a:r>
            <a:pPr indent="0" marL="0">
              <a:spcAft>
                <a:spcPts val="300"/>
              </a:spcAft>
              <a:buNone/>
            </a:pPr>
            <a:r>
              <a:rPr lang="en-US" sz="1400" dirty="0">
                <a:solidFill>
                  <a:schemeClr val="tx1"/>
                </a:solidFill>
              </a:rPr>
              <a:t>Whatsoever the LORD pleased, that did he in heaven, and in earth, the answer of v. 3.</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RELATED BIBLE PASSAGES  ·  2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Psalms 115 — H: Trust, Help, Shield</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Idols with mouths that speak not</a:t>
            </a:r>
            <a:endParaRPr lang="en-US" sz="1500" dirty="0"/>
          </a:p>
          <a:p>
            <a:pPr marL="177800" indent="-177800">
              <a:spcAft>
                <a:spcPts val="300"/>
              </a:spcAft>
              <a:buSzPct val="100000"/>
              <a:buChar char="•"/>
            </a:pPr>
            <a:r>
              <a:rPr lang="en-US" sz="1400" b="1" dirty="0">
                <a:solidFill>
                  <a:schemeClr val="accent1"/>
                </a:solidFill>
              </a:rPr>
              <a:t>Isa 44:9. </a:t>
            </a:r>
            <a:pPr indent="0" marL="0">
              <a:spcAft>
                <a:spcPts val="300"/>
              </a:spcAft>
              <a:buNone/>
            </a:pPr>
            <a:r>
              <a:rPr lang="en-US" sz="1400" dirty="0">
                <a:solidFill>
                  <a:schemeClr val="tx1"/>
                </a:solidFill>
              </a:rPr>
              <a:t>They that make a graven image are all of them vanity, the makers of v. 8.</a:t>
            </a:r>
            <a:endParaRPr lang="en-US" sz="1500" dirty="0"/>
          </a:p>
          <a:p>
            <a:pPr marL="177800" indent="-177800">
              <a:spcAft>
                <a:spcPts val="300"/>
              </a:spcAft>
              <a:buSzPct val="100000"/>
              <a:buChar char="•"/>
            </a:pPr>
            <a:r>
              <a:rPr lang="en-US" sz="1400" b="1" dirty="0">
                <a:solidFill>
                  <a:schemeClr val="accent1"/>
                </a:solidFill>
              </a:rPr>
              <a:t>Jer 10:5. </a:t>
            </a:r>
            <a:pPr indent="0" marL="0">
              <a:spcAft>
                <a:spcPts val="300"/>
              </a:spcAft>
              <a:buNone/>
            </a:pPr>
            <a:r>
              <a:rPr lang="en-US" sz="1400" dirty="0">
                <a:solidFill>
                  <a:schemeClr val="tx1"/>
                </a:solidFill>
              </a:rPr>
              <a:t>They are upright as the palm tree, but speak not, the dumb idols of vv. 5-7.</a:t>
            </a:r>
            <a:endParaRPr lang="en-US" sz="1500" dirty="0"/>
          </a:p>
          <a:p>
            <a:pPr marL="177800" indent="-177800">
              <a:spcAft>
                <a:spcPts val="300"/>
              </a:spcAft>
              <a:buSzPct val="100000"/>
              <a:buChar char="•"/>
            </a:pPr>
            <a:r>
              <a:rPr lang="en-US" sz="1400" b="1" dirty="0">
                <a:solidFill>
                  <a:schemeClr val="accent1"/>
                </a:solidFill>
              </a:rPr>
              <a:t>Rev 9:20. </a:t>
            </a:r>
            <a:pPr indent="0" marL="0">
              <a:spcAft>
                <a:spcPts val="300"/>
              </a:spcAft>
              <a:buNone/>
            </a:pPr>
            <a:r>
              <a:rPr lang="en-US" sz="1400" dirty="0">
                <a:solidFill>
                  <a:schemeClr val="tx1"/>
                </a:solidFill>
              </a:rPr>
              <a:t>Idols of gold, and silver, and brass, and stone, and of wood: which neither can see, nor hear, nor walk, the same mockery as vv. 4-7.</a:t>
            </a:r>
            <a:endParaRPr lang="en-US" sz="1500" dirty="0"/>
          </a:p>
          <a:p>
            <a:pPr marL="177800" indent="-177800">
              <a:spcAft>
                <a:spcPts val="300"/>
              </a:spcAft>
              <a:buSzPct val="100000"/>
              <a:buChar char="•"/>
            </a:pPr>
            <a:r>
              <a:rPr lang="en-US" sz="1400" b="1" dirty="0">
                <a:solidFill>
                  <a:schemeClr val="accent1"/>
                </a:solidFill>
              </a:rPr>
              <a:t>1 Cor 8:4. </a:t>
            </a:r>
            <a:pPr indent="0" marL="0">
              <a:spcAft>
                <a:spcPts val="300"/>
              </a:spcAft>
              <a:buNone/>
            </a:pPr>
            <a:r>
              <a:rPr lang="en-US" sz="1400" dirty="0">
                <a:solidFill>
                  <a:schemeClr val="tx1"/>
                </a:solidFill>
              </a:rPr>
              <a:t>We know that an idol is nothing in the world, the idols of v. 4.</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Trust in the LORD, our help and shield</a:t>
            </a:r>
            <a:endParaRPr lang="en-US" sz="1500" dirty="0"/>
          </a:p>
          <a:p>
            <a:pPr marL="177800" indent="-177800">
              <a:spcAft>
                <a:spcPts val="300"/>
              </a:spcAft>
              <a:buSzPct val="100000"/>
              <a:buChar char="•"/>
            </a:pPr>
            <a:r>
              <a:rPr lang="en-US" sz="1400" b="1" dirty="0">
                <a:solidFill>
                  <a:schemeClr val="accent1"/>
                </a:solidFill>
              </a:rPr>
              <a:t>Ps 33:20. </a:t>
            </a:r>
            <a:pPr indent="0" marL="0">
              <a:spcAft>
                <a:spcPts val="300"/>
              </a:spcAft>
              <a:buNone/>
            </a:pPr>
            <a:r>
              <a:rPr lang="en-US" sz="1400" dirty="0">
                <a:solidFill>
                  <a:schemeClr val="tx1"/>
                </a:solidFill>
              </a:rPr>
              <a:t>Our soul waiteth for the LORD: he is our help and our shield, the same words as vv. 9-11.</a:t>
            </a:r>
            <a:endParaRPr lang="en-US" sz="1500" dirty="0"/>
          </a:p>
          <a:p>
            <a:pPr marL="177800" indent="-177800">
              <a:spcAft>
                <a:spcPts val="300"/>
              </a:spcAft>
              <a:buSzPct val="100000"/>
              <a:buChar char="•"/>
            </a:pPr>
            <a:r>
              <a:rPr lang="en-US" sz="1400" b="1" dirty="0">
                <a:solidFill>
                  <a:schemeClr val="accent1"/>
                </a:solidFill>
              </a:rPr>
              <a:t>Prov 30:5. </a:t>
            </a:r>
            <a:pPr indent="0" marL="0">
              <a:spcAft>
                <a:spcPts val="300"/>
              </a:spcAft>
              <a:buNone/>
            </a:pPr>
            <a:r>
              <a:rPr lang="en-US" sz="1400" dirty="0">
                <a:solidFill>
                  <a:schemeClr val="tx1"/>
                </a:solidFill>
              </a:rPr>
              <a:t>He is a shield unto them that put their trust in him, the shield of vv. 9-11.</a:t>
            </a:r>
            <a:endParaRPr lang="en-US" sz="1500" dirty="0"/>
          </a:p>
          <a:p>
            <a:pPr marL="177800" indent="-177800">
              <a:spcAft>
                <a:spcPts val="300"/>
              </a:spcAft>
              <a:buSzPct val="100000"/>
              <a:buChar char="•"/>
            </a:pPr>
            <a:r>
              <a:rPr lang="en-US" sz="1400" b="1" dirty="0">
                <a:solidFill>
                  <a:schemeClr val="accent1"/>
                </a:solidFill>
              </a:rPr>
              <a:t>Gen 15:1. </a:t>
            </a:r>
            <a:pPr indent="0" marL="0">
              <a:spcAft>
                <a:spcPts val="300"/>
              </a:spcAft>
              <a:buNone/>
            </a:pPr>
            <a:r>
              <a:rPr lang="en-US" sz="1400" dirty="0">
                <a:solidFill>
                  <a:schemeClr val="tx1"/>
                </a:solidFill>
              </a:rPr>
              <a:t>Fear not, Abram: I am thy shield, the first promise of the shield behind v. 9.</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He will bless small and great</a:t>
            </a:r>
            <a:endParaRPr lang="en-US" sz="1500" dirty="0"/>
          </a:p>
          <a:p>
            <a:pPr marL="177800" indent="-177800">
              <a:spcAft>
                <a:spcPts val="300"/>
              </a:spcAft>
              <a:buSzPct val="100000"/>
              <a:buChar char="•"/>
            </a:pPr>
            <a:r>
              <a:rPr lang="en-US" sz="1400" b="1" dirty="0">
                <a:solidFill>
                  <a:schemeClr val="accent1"/>
                </a:solidFill>
              </a:rPr>
              <a:t>Rev 11:18. </a:t>
            </a:r>
            <a:pPr indent="0" marL="0">
              <a:spcAft>
                <a:spcPts val="300"/>
              </a:spcAft>
              <a:buNone/>
            </a:pPr>
            <a:r>
              <a:rPr lang="en-US" sz="1400" dirty="0">
                <a:solidFill>
                  <a:schemeClr val="tx1"/>
                </a:solidFill>
              </a:rPr>
              <a:t>That thou shouldest give reward unto thy servants the prophets, and to the saints, and them that fear thy name, small and great, those that fear the LORD of v. 13.</a:t>
            </a:r>
            <a:endParaRPr lang="en-US" sz="1500" dirty="0"/>
          </a:p>
          <a:p>
            <a:pPr marL="177800" indent="-177800">
              <a:spcAft>
                <a:spcPts val="300"/>
              </a:spcAft>
              <a:buSzPct val="100000"/>
              <a:buChar char="•"/>
            </a:pPr>
            <a:r>
              <a:rPr lang="en-US" sz="1400" b="1" dirty="0">
                <a:solidFill>
                  <a:schemeClr val="accent1"/>
                </a:solidFill>
              </a:rPr>
              <a:t>Rev 19:5. </a:t>
            </a:r>
            <a:pPr indent="0" marL="0">
              <a:spcAft>
                <a:spcPts val="300"/>
              </a:spcAft>
              <a:buNone/>
            </a:pPr>
            <a:r>
              <a:rPr lang="en-US" sz="1400" dirty="0">
                <a:solidFill>
                  <a:schemeClr val="tx1"/>
                </a:solidFill>
              </a:rPr>
              <a:t>Praise our God, all ye his servants, and ye that fear him, both small and great, the same words as v. 13.</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RELATED BIBLE PASSAGES  ·  3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Psalms 115 — H: Trust, Help, Shield</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The dead praise not the LORD</a:t>
            </a:r>
            <a:endParaRPr lang="en-US" sz="1500" dirty="0"/>
          </a:p>
          <a:p>
            <a:pPr marL="177800" indent="-177800">
              <a:spcAft>
                <a:spcPts val="300"/>
              </a:spcAft>
              <a:buSzPct val="100000"/>
              <a:buChar char="•"/>
            </a:pPr>
            <a:r>
              <a:rPr lang="en-US" sz="1400" b="1" dirty="0">
                <a:solidFill>
                  <a:schemeClr val="accent1"/>
                </a:solidFill>
              </a:rPr>
              <a:t>Ps 6:5. </a:t>
            </a:r>
            <a:pPr indent="0" marL="0">
              <a:spcAft>
                <a:spcPts val="300"/>
              </a:spcAft>
              <a:buNone/>
            </a:pPr>
            <a:r>
              <a:rPr lang="en-US" sz="1400" dirty="0">
                <a:solidFill>
                  <a:schemeClr val="tx1"/>
                </a:solidFill>
              </a:rPr>
              <a:t>For in death there is no remembrance of thee: in the grave who shall give thee thanks?, the same truth as v. 17.</a:t>
            </a:r>
            <a:endParaRPr lang="en-US" sz="1500" dirty="0"/>
          </a:p>
          <a:p>
            <a:pPr marL="177800" indent="-177800">
              <a:spcAft>
                <a:spcPts val="300"/>
              </a:spcAft>
              <a:buSzPct val="100000"/>
              <a:buChar char="•"/>
            </a:pPr>
            <a:r>
              <a:rPr lang="en-US" sz="1400" b="1" dirty="0">
                <a:solidFill>
                  <a:schemeClr val="accent1"/>
                </a:solidFill>
              </a:rPr>
              <a:t>Isa 38:18-19. </a:t>
            </a:r>
            <a:pPr indent="0" marL="0">
              <a:spcAft>
                <a:spcPts val="300"/>
              </a:spcAft>
              <a:buNone/>
            </a:pPr>
            <a:r>
              <a:rPr lang="en-US" sz="1400" dirty="0">
                <a:solidFill>
                  <a:schemeClr val="tx1"/>
                </a:solidFill>
              </a:rPr>
              <a:t>For the grave cannot praise thee, death can not celebrate thee, the silence of v. 17.</a:t>
            </a:r>
            <a:endParaRPr lang="en-US" sz="1500" dirty="0"/>
          </a:p>
          <a:p>
            <a:pPr marL="177800" indent="-177800">
              <a:spcAft>
                <a:spcPts val="300"/>
              </a:spcAft>
              <a:buSzPct val="100000"/>
              <a:buChar char="•"/>
            </a:pPr>
            <a:r>
              <a:rPr lang="en-US" sz="1400" b="1" dirty="0">
                <a:solidFill>
                  <a:schemeClr val="accent1"/>
                </a:solidFill>
              </a:rPr>
              <a:t>Eccl 9:5. </a:t>
            </a:r>
            <a:pPr indent="0" marL="0">
              <a:spcAft>
                <a:spcPts val="300"/>
              </a:spcAft>
              <a:buNone/>
            </a:pPr>
            <a:r>
              <a:rPr lang="en-US" sz="1400" dirty="0">
                <a:solidFill>
                  <a:schemeClr val="tx1"/>
                </a:solidFill>
              </a:rPr>
              <a:t>But the dead know not any thing, the dead of v. 17, who wait for the resurrection.</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earth given to the children of men</a:t>
            </a:r>
            <a:endParaRPr lang="en-US" sz="1500" dirty="0"/>
          </a:p>
          <a:p>
            <a:pPr marL="177800" indent="-177800">
              <a:spcAft>
                <a:spcPts val="300"/>
              </a:spcAft>
              <a:buSzPct val="100000"/>
              <a:buChar char="•"/>
            </a:pPr>
            <a:r>
              <a:rPr lang="en-US" sz="1400" b="1" dirty="0">
                <a:solidFill>
                  <a:schemeClr val="accent1"/>
                </a:solidFill>
              </a:rPr>
              <a:t>Gen 1:28. </a:t>
            </a:r>
            <a:pPr indent="0" marL="0">
              <a:spcAft>
                <a:spcPts val="300"/>
              </a:spcAft>
              <a:buNone/>
            </a:pPr>
            <a:r>
              <a:rPr lang="en-US" sz="1400" dirty="0">
                <a:solidFill>
                  <a:schemeClr val="tx1"/>
                </a:solidFill>
              </a:rPr>
              <a:t>Replenish the earth, and subdue it, the gift of v. 16.</a:t>
            </a:r>
            <a:endParaRPr lang="en-US" sz="1500" dirty="0"/>
          </a:p>
          <a:p>
            <a:pPr marL="177800" indent="-177800">
              <a:spcAft>
                <a:spcPts val="300"/>
              </a:spcAft>
              <a:buSzPct val="100000"/>
              <a:buChar char="•"/>
            </a:pPr>
            <a:r>
              <a:rPr lang="en-US" sz="1400" b="1" dirty="0">
                <a:solidFill>
                  <a:schemeClr val="accent1"/>
                </a:solidFill>
              </a:rPr>
              <a:t>Matt 5:5. </a:t>
            </a:r>
            <a:pPr indent="0" marL="0">
              <a:spcAft>
                <a:spcPts val="300"/>
              </a:spcAft>
              <a:buNone/>
            </a:pPr>
            <a:r>
              <a:rPr lang="en-US" sz="1400" dirty="0">
                <a:solidFill>
                  <a:schemeClr val="tx1"/>
                </a:solidFill>
              </a:rPr>
              <a:t>Blessed are the meek: for they shall inherit the earth, the earth of v. 16 promised to the meek in the kingdom.</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Possible Backgrounds</a:t>
            </a:r>
            <a:endParaRPr lang="en-US" sz="1500" dirty="0"/>
          </a:p>
          <a:p>
            <a:pPr marL="177800" indent="-177800">
              <a:spcAft>
                <a:spcPts val="300"/>
              </a:spcAft>
              <a:buSzPct val="100000"/>
              <a:buChar char="•"/>
            </a:pPr>
            <a:r>
              <a:rPr lang="en-US" sz="1400" b="1" dirty="0">
                <a:solidFill>
                  <a:schemeClr val="accent1"/>
                </a:solidFill>
              </a:rPr>
              <a:t>Ps 113:1. </a:t>
            </a:r>
            <a:pPr indent="0" marL="0">
              <a:spcAft>
                <a:spcPts val="300"/>
              </a:spcAft>
              <a:buNone/>
            </a:pPr>
            <a:r>
              <a:rPr lang="en-US" sz="1400" dirty="0">
                <a:solidFill>
                  <a:schemeClr val="tx1"/>
                </a:solidFill>
              </a:rPr>
              <a:t>Praise ye the LORD, the Hallel psalms (113-118), of which this is one, sung at the feasts; the call of v. 18 closes with the same words.</a:t>
            </a:r>
            <a:endParaRPr lang="en-US" sz="1500" dirty="0"/>
          </a:p>
          <a:p>
            <a:pPr marL="177800" indent="-177800">
              <a:spcAft>
                <a:spcPts val="300"/>
              </a:spcAft>
              <a:buSzPct val="100000"/>
              <a:buChar char="•"/>
            </a:pPr>
            <a:r>
              <a:rPr lang="en-US" sz="1400" b="1" dirty="0">
                <a:solidFill>
                  <a:schemeClr val="accent1"/>
                </a:solidFill>
              </a:rPr>
              <a:t>Matt 26:30. </a:t>
            </a:r>
            <a:pPr indent="0" marL="0">
              <a:spcAft>
                <a:spcPts val="300"/>
              </a:spcAft>
              <a:buNone/>
            </a:pPr>
            <a:r>
              <a:rPr lang="en-US" sz="1400" dirty="0">
                <a:solidFill>
                  <a:schemeClr val="tx1"/>
                </a:solidFill>
              </a:rPr>
              <a:t>And when they had sung an hymn, they went out into the mount of Olives, probably the Hallel, including this psalm, sung at the passover, so vv. 1-18 were likely on the Lord's lips that night (an interpretation).</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108</a:t>
            </a:fld>
            <a:endParaRPr lang="en-US"/>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10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Psalms 115 — H: Trust, Help, Shield</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1. </a:t>
            </a:r>
            <a:pPr indent="0" marL="0">
              <a:spcAft>
                <a:spcPts val="800"/>
              </a:spcAft>
              <a:buNone/>
            </a:pPr>
            <a:r>
              <a:rPr lang="en-US" sz="1600" dirty="0">
                <a:solidFill>
                  <a:schemeClr val="tx1"/>
                </a:solidFill>
              </a:rPr>
              <a:t>Mercy is "chesed," steadfast or covenant love, and truth is "emet," faithfulness.</a:t>
            </a:r>
            <a:endParaRPr lang="en-US" sz="1600" dirty="0"/>
          </a:p>
          <a:p>
            <a:pPr indent="0" marL="0">
              <a:spcAft>
                <a:spcPts val="800"/>
              </a:spcAft>
              <a:buNone/>
            </a:pPr>
            <a:r>
              <a:rPr lang="en-US" sz="1600" b="1" dirty="0">
                <a:solidFill>
                  <a:schemeClr val="accent1"/>
                </a:solidFill>
              </a:rPr>
              <a:t>v. 2. </a:t>
            </a:r>
            <a:pPr indent="0" marL="0">
              <a:spcAft>
                <a:spcPts val="800"/>
              </a:spcAft>
              <a:buNone/>
            </a:pPr>
            <a:r>
              <a:rPr lang="en-US" sz="1600" dirty="0">
                <a:solidFill>
                  <a:schemeClr val="tx1"/>
                </a:solidFill>
              </a:rPr>
              <a:t>Heathen is "goyim," the nations, not only the irreligious. The ESV and NIV read the nations.</a:t>
            </a:r>
            <a:endParaRPr lang="en-US" sz="1600" dirty="0"/>
          </a:p>
          <a:p>
            <a:pPr indent="0" marL="0">
              <a:spcAft>
                <a:spcPts val="800"/>
              </a:spcAft>
              <a:buNone/>
            </a:pPr>
            <a:r>
              <a:rPr lang="en-US" sz="1600" b="1" dirty="0">
                <a:solidFill>
                  <a:schemeClr val="accent1"/>
                </a:solidFill>
              </a:rPr>
              <a:t>v. 7. </a:t>
            </a:r>
            <a:pPr indent="0" marL="0">
              <a:spcAft>
                <a:spcPts val="800"/>
              </a:spcAft>
              <a:buNone/>
            </a:pPr>
            <a:r>
              <a:rPr lang="en-US" sz="1600" dirty="0">
                <a:solidFill>
                  <a:schemeClr val="tx1"/>
                </a:solidFill>
              </a:rPr>
              <a:t>Neither speak they through their throat means they make no sound, not even a mutter.</a:t>
            </a:r>
            <a:endParaRPr lang="en-US" sz="1600" dirty="0"/>
          </a:p>
          <a:p>
            <a:pPr indent="0" marL="0">
              <a:spcAft>
                <a:spcPts val="800"/>
              </a:spcAft>
              <a:buNone/>
            </a:pPr>
            <a:r>
              <a:rPr lang="en-US" sz="1600" b="1" dirty="0">
                <a:solidFill>
                  <a:schemeClr val="accent1"/>
                </a:solidFill>
              </a:rPr>
              <a:t>v. 9. </a:t>
            </a:r>
            <a:pPr indent="0" marL="0">
              <a:spcAft>
                <a:spcPts val="800"/>
              </a:spcAft>
              <a:buNone/>
            </a:pPr>
            <a:r>
              <a:rPr lang="en-US" sz="1600" dirty="0">
                <a:solidFill>
                  <a:schemeClr val="tx1"/>
                </a:solidFill>
              </a:rPr>
              <a:t>Their help and their shield shifts from thou to their, a change many read as a response sung by a second voice.</a:t>
            </a:r>
            <a:endParaRPr lang="en-US" sz="1600" dirty="0"/>
          </a:p>
          <a:p>
            <a:pPr indent="0" marL="0">
              <a:spcAft>
                <a:spcPts val="800"/>
              </a:spcAft>
              <a:buNone/>
            </a:pPr>
            <a:r>
              <a:rPr lang="en-US" sz="1600" b="1" dirty="0">
                <a:solidFill>
                  <a:schemeClr val="accent1"/>
                </a:solidFill>
              </a:rPr>
              <a:t>v. 17. </a:t>
            </a:r>
            <a:pPr indent="0" marL="0">
              <a:spcAft>
                <a:spcPts val="800"/>
              </a:spcAft>
              <a:buNone/>
            </a:pPr>
            <a:r>
              <a:rPr lang="en-US" sz="1600" dirty="0">
                <a:solidFill>
                  <a:schemeClr val="tx1"/>
                </a:solidFill>
              </a:rPr>
              <a:t>Silence is "dumah," the stillness of the grave.</a:t>
            </a:r>
            <a:endParaRPr lang="en-US" sz="1600" dirty="0"/>
          </a:p>
          <a:p>
            <a:pPr indent="0" marL="0">
              <a:spcAft>
                <a:spcPts val="800"/>
              </a:spcAft>
              <a:buNone/>
            </a:pPr>
            <a:r>
              <a:rPr lang="en-US" sz="1600" b="1" dirty="0">
                <a:solidFill>
                  <a:schemeClr val="accent1"/>
                </a:solidFill>
              </a:rPr>
              <a:t>v. 18. </a:t>
            </a:r>
            <a:pPr indent="0" marL="0">
              <a:spcAft>
                <a:spcPts val="800"/>
              </a:spcAft>
              <a:buNone/>
            </a:pPr>
            <a:r>
              <a:rPr lang="en-US" sz="1600" dirty="0">
                <a:solidFill>
                  <a:schemeClr val="tx1"/>
                </a:solidFill>
              </a:rPr>
              <a:t>Praise the LORD is "hallelu yah," Hallelujah.</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109</a:t>
            </a:fld>
            <a:endParaRPr 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11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THE MAIN PEOPLE &amp; PLACES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Psalms 115 — H: Trust, Help, Shield</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p-card-0"/>
          <p:cNvSpPr/>
          <p:nvPr/>
        </p:nvSpPr>
        <p:spPr>
          <a:xfrm>
            <a:off x="548640" y="1508760"/>
            <a:ext cx="6766560"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5650992"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The Main People</a:t>
            </a:r>
            <a:endParaRPr lang="en-US" sz="1700" dirty="0"/>
          </a:p>
        </p:txBody>
      </p:sp>
      <p:sp>
        <p:nvSpPr>
          <p:cNvPr id="9" name="pp-text-0"/>
          <p:cNvSpPr txBox="1"/>
          <p:nvPr/>
        </p:nvSpPr>
        <p:spPr>
          <a:xfrm>
            <a:off x="822960" y="2331720"/>
            <a:ext cx="6217920"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The LORD, to whose name glory is given (vv. 1, 3, 12, 15-16).</a:t>
            </a:r>
            <a:endParaRPr lang="en-US" sz="1400" dirty="0"/>
          </a:p>
          <a:p>
            <a:pPr marL="203200" indent="-203200">
              <a:spcAft>
                <a:spcPts val="600"/>
              </a:spcAft>
              <a:buSzPct val="100000"/>
              <a:buChar char="•"/>
            </a:pPr>
            <a:r>
              <a:rPr lang="en-US" sz="1400" dirty="0">
                <a:solidFill>
                  <a:schemeClr val="tx1"/>
                </a:solidFill>
              </a:rPr>
              <a:t>The heathen, who say, Where is now their God? (v. 2).</a:t>
            </a:r>
            <a:endParaRPr lang="en-US" sz="1400" dirty="0"/>
          </a:p>
          <a:p>
            <a:pPr marL="203200" indent="-203200">
              <a:spcAft>
                <a:spcPts val="600"/>
              </a:spcAft>
              <a:buSzPct val="100000"/>
              <a:buChar char="•"/>
            </a:pPr>
            <a:r>
              <a:rPr lang="en-US" sz="1400" dirty="0">
                <a:solidFill>
                  <a:schemeClr val="tx1"/>
                </a:solidFill>
              </a:rPr>
              <a:t>They that make idols, and every one that trusteth in them (v. 8).</a:t>
            </a:r>
            <a:endParaRPr lang="en-US" sz="1400" dirty="0"/>
          </a:p>
          <a:p>
            <a:pPr marL="203200" indent="-203200">
              <a:spcAft>
                <a:spcPts val="600"/>
              </a:spcAft>
              <a:buSzPct val="100000"/>
              <a:buChar char="•"/>
            </a:pPr>
            <a:r>
              <a:rPr lang="en-US" sz="1400" dirty="0">
                <a:solidFill>
                  <a:schemeClr val="tx1"/>
                </a:solidFill>
              </a:rPr>
              <a:t>Israel and the house of Israel (vv. 9, 12).</a:t>
            </a:r>
            <a:endParaRPr lang="en-US" sz="1400" dirty="0"/>
          </a:p>
          <a:p>
            <a:pPr marL="203200" indent="-203200">
              <a:spcAft>
                <a:spcPts val="600"/>
              </a:spcAft>
              <a:buSzPct val="100000"/>
              <a:buChar char="•"/>
            </a:pPr>
            <a:r>
              <a:rPr lang="en-US" sz="1400" dirty="0">
                <a:solidFill>
                  <a:schemeClr val="tx1"/>
                </a:solidFill>
              </a:rPr>
              <a:t>The house of Aaron (vv. 10, 12).</a:t>
            </a:r>
            <a:endParaRPr lang="en-US" sz="1400" dirty="0"/>
          </a:p>
          <a:p>
            <a:pPr marL="203200" indent="-203200">
              <a:spcAft>
                <a:spcPts val="600"/>
              </a:spcAft>
              <a:buSzPct val="100000"/>
              <a:buChar char="•"/>
            </a:pPr>
            <a:r>
              <a:rPr lang="en-US" sz="1400" dirty="0">
                <a:solidFill>
                  <a:schemeClr val="tx1"/>
                </a:solidFill>
              </a:rPr>
              <a:t>Ye that fear the LORD, small and great (vv. 11, 13).</a:t>
            </a:r>
            <a:endParaRPr lang="en-US" sz="1400" dirty="0"/>
          </a:p>
          <a:p>
            <a:pPr marL="203200" indent="-203200">
              <a:spcAft>
                <a:spcPts val="600"/>
              </a:spcAft>
              <a:buSzPct val="100000"/>
              <a:buChar char="•"/>
            </a:pPr>
            <a:r>
              <a:rPr lang="en-US" sz="1400" dirty="0">
                <a:solidFill>
                  <a:schemeClr val="tx1"/>
                </a:solidFill>
              </a:rPr>
              <a:t>You and your children (v. 14).</a:t>
            </a:r>
            <a:endParaRPr lang="en-US" sz="1400" dirty="0"/>
          </a:p>
          <a:p>
            <a:pPr marL="203200" indent="-203200">
              <a:spcAft>
                <a:spcPts val="600"/>
              </a:spcAft>
              <a:buSzPct val="100000"/>
              <a:buChar char="•"/>
            </a:pPr>
            <a:r>
              <a:rPr lang="en-US" sz="1400" dirty="0">
                <a:solidFill>
                  <a:schemeClr val="tx1"/>
                </a:solidFill>
              </a:rPr>
              <a:t>The children of men, to whom the earth is given (v. 16).</a:t>
            </a:r>
            <a:endParaRPr lang="en-US" sz="1400" dirty="0"/>
          </a:p>
          <a:p>
            <a:pPr marL="203200" indent="-203200">
              <a:spcAft>
                <a:spcPts val="600"/>
              </a:spcAft>
              <a:buSzPct val="100000"/>
              <a:buChar char="•"/>
            </a:pPr>
            <a:r>
              <a:rPr lang="en-US" sz="1400" dirty="0">
                <a:solidFill>
                  <a:schemeClr val="tx1"/>
                </a:solidFill>
              </a:rPr>
              <a:t>The dead, that go down into silence (v. 17).</a:t>
            </a:r>
            <a:endParaRPr lang="en-US" sz="1400" dirty="0"/>
          </a:p>
        </p:txBody>
      </p:sp>
      <p:sp>
        <p:nvSpPr>
          <p:cNvPr id="10" name="pp-card-1"/>
          <p:cNvSpPr/>
          <p:nvPr/>
        </p:nvSpPr>
        <p:spPr>
          <a:xfrm>
            <a:off x="7589520" y="1508760"/>
            <a:ext cx="4053535" cy="4617720"/>
          </a:xfrm>
          <a:prstGeom prst="roundRect">
            <a:avLst>
              <a:gd name="adj" fmla="val 2256"/>
            </a:avLst>
          </a:prstGeom>
          <a:solidFill>
            <a:schemeClr val="bg2"/>
          </a:solidFill>
          <a:ln/>
        </p:spPr>
      </p:sp>
      <p:sp>
        <p:nvSpPr>
          <p:cNvPr id="11" name="icon-bg-pin"/>
          <p:cNvSpPr/>
          <p:nvPr/>
        </p:nvSpPr>
        <p:spPr>
          <a:xfrm>
            <a:off x="7863840" y="1737360"/>
            <a:ext cx="438912" cy="438912"/>
          </a:xfrm>
          <a:prstGeom prst="ellipse">
            <a:avLst/>
          </a:prstGeom>
          <a:solidFill>
            <a:schemeClr val="accent3"/>
          </a:solidFill>
          <a:ln/>
        </p:spPr>
      </p:sp>
      <p:pic>
        <p:nvPicPr>
          <p:cNvPr id="12" name="icon-pin" descr="pin">    </p:cNvPr>
          <p:cNvPicPr>
            <a:picLocks noChangeAspect="1"/>
          </p:cNvPicPr>
          <p:nvPr/>
        </p:nvPicPr>
        <p:blipFill>
          <a:blip r:embed="rId3"/>
          <a:stretch>
            <a:fillRect/>
          </a:stretch>
        </p:blipFill>
        <p:spPr>
          <a:xfrm>
            <a:off x="7962595" y="1836115"/>
            <a:ext cx="241402" cy="241402"/>
          </a:xfrm>
          <a:prstGeom prst="rect">
            <a:avLst/>
          </a:prstGeom>
        </p:spPr>
      </p:pic>
      <p:sp>
        <p:nvSpPr>
          <p:cNvPr id="13" name="Text 9"/>
          <p:cNvSpPr txBox="1"/>
          <p:nvPr/>
        </p:nvSpPr>
        <p:spPr>
          <a:xfrm>
            <a:off x="8430768" y="1737360"/>
            <a:ext cx="2937967"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Where</a:t>
            </a:r>
            <a:endParaRPr lang="en-US" sz="1700" dirty="0"/>
          </a:p>
        </p:txBody>
      </p:sp>
      <p:sp>
        <p:nvSpPr>
          <p:cNvPr id="14" name="pp-text-1"/>
          <p:cNvSpPr txBox="1"/>
          <p:nvPr/>
        </p:nvSpPr>
        <p:spPr>
          <a:xfrm>
            <a:off x="7863840" y="2331720"/>
            <a:ext cx="3504895"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The heavens, where our God is (vv. 3, 15-16).</a:t>
            </a:r>
            <a:endParaRPr lang="en-US" sz="1400" dirty="0"/>
          </a:p>
          <a:p>
            <a:pPr marL="203200" indent="-203200">
              <a:spcAft>
                <a:spcPts val="600"/>
              </a:spcAft>
              <a:buSzPct val="100000"/>
              <a:buChar char="•"/>
            </a:pPr>
            <a:r>
              <a:rPr lang="en-US" sz="1400" dirty="0">
                <a:solidFill>
                  <a:schemeClr val="tx1"/>
                </a:solidFill>
              </a:rPr>
              <a:t>The earth, given to the children of men (vv. 15-16).</a:t>
            </a:r>
            <a:endParaRPr lang="en-US" sz="1400" dirty="0"/>
          </a:p>
          <a:p>
            <a:pPr marL="203200" indent="-203200">
              <a:spcAft>
                <a:spcPts val="600"/>
              </a:spcAft>
              <a:buSzPct val="100000"/>
              <a:buChar char="•"/>
            </a:pPr>
            <a:r>
              <a:rPr lang="en-US" sz="1400" dirty="0">
                <a:solidFill>
                  <a:schemeClr val="tx1"/>
                </a:solidFill>
              </a:rPr>
              <a:t>Silence, where the dead go down (v. 17).</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110</a:t>
            </a:fld>
            <a:endParaRPr lang="en-US"/>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11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Psalms 115 — H: Trust, Help, Shield</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Undated</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Scripture gives no year for this chapter</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The psalm answers a time when the heathen taunt, Where is now their God? (v. 2).</a:t>
            </a:r>
            <a:endParaRPr lang="en-US" sz="1600" dirty="0"/>
          </a:p>
          <a:p>
            <a:pPr marL="203200" indent="-203200">
              <a:spcAft>
                <a:spcPts val="1000"/>
              </a:spcAft>
              <a:buSzPct val="100000"/>
              <a:buChar char="•"/>
            </a:pPr>
            <a:r>
              <a:rPr lang="en-US" sz="1600" dirty="0">
                <a:solidFill>
                  <a:schemeClr val="tx1"/>
                </a:solidFill>
              </a:rPr>
              <a:t>The blessing reaches from this time forth and for evermore (v. 18).</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Undated; the psalm has no heading and the chapter gives no year.</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111</a:t>
            </a:fld>
            <a:endParaRPr 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11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25 — Amaziah</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Amaziah (25/29/mom Jehoaddan/partly good). Killed those who had killed his father, but not kill their children. 300k warriors, hires 100k warriors of Israel for 100 talents of silver, but after rebuke sends them home, they angry, raid Judah on way home. Defeats Edomites, worships their gods. Wants to attack Israel (it was of God). Judah defeated by Joash of Israel at Beth-shemesh, Amaziah captured, part of Jerusalem wall torn down. Amaziah fled to Lachish, killed there.</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Amaziah began to reign at 25 and did right, but not with a perfect heart. He slew his father's killers but spared their children, as the law of Moses commands. He hired 100,000 men of Israel, but a man of God told him to send the Israelites home, for the LORD is able to give thee much more than this. He smote Edom in the valley of salt, yet brought back the gods of Seir and worshipped them, and silenced a prophet who rebuked him. Proud, he challenged Joash king of Israel, who answered with the thistle and the cedar, beat him at Beth-shemesh, and broke Jerusalem's wall. Conspirators later slew Amaziah at Lachish.</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112</a:t>
            </a:fld>
            <a:endParaRPr lang="en-US"/>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11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FACTUAL SUMMARY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25 — Amaziah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Amaziah obeys the man of God and defeats Edom, but worships Edom’s gods, provokes Joash of Israel, is beaten at Beth-shemesh, and is slain at Lachish.</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Amaziah was 25 when he began to reign, and he reigned 29 years in Jerusalem. He did right, but not with a perfect heart (vv. 1-2).</a:t>
            </a:r>
            <a:endParaRPr lang="en-US" sz="1400" dirty="0"/>
          </a:p>
          <a:p>
            <a:pPr marL="203200" indent="-203200">
              <a:spcAft>
                <a:spcPts val="500"/>
              </a:spcAft>
              <a:buSzPct val="100000"/>
              <a:buChar char="•"/>
            </a:pPr>
            <a:r>
              <a:rPr lang="en-US" sz="1400" dirty="0">
                <a:solidFill>
                  <a:schemeClr val="tx1"/>
                </a:solidFill>
              </a:rPr>
              <a:t>He slew his servants that had killed the king his father, but not their children, as written in the law of Moses (vv. 3-4).</a:t>
            </a:r>
            <a:endParaRPr lang="en-US" sz="1400" dirty="0"/>
          </a:p>
          <a:p>
            <a:pPr marL="203200" indent="-203200">
              <a:spcAft>
                <a:spcPts val="500"/>
              </a:spcAft>
              <a:buSzPct val="100000"/>
              <a:buChar char="•"/>
            </a:pPr>
            <a:r>
              <a:rPr lang="en-US" sz="1400" dirty="0">
                <a:solidFill>
                  <a:schemeClr val="tx1"/>
                </a:solidFill>
              </a:rPr>
              <a:t>He numbered Judah, 300,000 choice men, and hired 100,000 mighty men of Israel for 100 talents of silver (vv. 5-6).</a:t>
            </a:r>
            <a:endParaRPr lang="en-US" sz="1400" dirty="0"/>
          </a:p>
          <a:p>
            <a:pPr marL="203200" indent="-203200">
              <a:spcAft>
                <a:spcPts val="500"/>
              </a:spcAft>
              <a:buSzPct val="100000"/>
              <a:buChar char="•"/>
            </a:pPr>
            <a:r>
              <a:rPr lang="en-US" sz="1400" dirty="0">
                <a:solidFill>
                  <a:schemeClr val="tx1"/>
                </a:solidFill>
              </a:rPr>
              <a:t>A man of God said, Let not the army of Israel go with thee; for the LORD is not with Israel (vv. 7-8).</a:t>
            </a:r>
            <a:endParaRPr lang="en-US" sz="1400" dirty="0"/>
          </a:p>
          <a:p>
            <a:pPr marL="203200" indent="-203200">
              <a:spcAft>
                <a:spcPts val="500"/>
              </a:spcAft>
              <a:buSzPct val="100000"/>
              <a:buChar char="•"/>
            </a:pPr>
            <a:r>
              <a:rPr lang="en-US" sz="1400" dirty="0">
                <a:solidFill>
                  <a:schemeClr val="tx1"/>
                </a:solidFill>
              </a:rPr>
              <a:t>Amaziah asked, What shall we do for the 100 talents? He answered, The LORD is able to give thee much more than this (v. 9).</a:t>
            </a:r>
            <a:endParaRPr lang="en-US" sz="1400" dirty="0"/>
          </a:p>
          <a:p>
            <a:pPr marL="203200" indent="-203200">
              <a:spcAft>
                <a:spcPts val="500"/>
              </a:spcAft>
              <a:buSzPct val="100000"/>
              <a:buChar char="•"/>
            </a:pPr>
            <a:r>
              <a:rPr lang="en-US" sz="1400" dirty="0">
                <a:solidFill>
                  <a:schemeClr val="tx1"/>
                </a:solidFill>
              </a:rPr>
              <a:t>Amaziah sent the army of Ephraim home, and they returned in great anger (v. 10).</a:t>
            </a:r>
            <a:endParaRPr lang="en-US" sz="1400" dirty="0"/>
          </a:p>
          <a:p>
            <a:pPr marL="203200" indent="-203200">
              <a:spcAft>
                <a:spcPts val="500"/>
              </a:spcAft>
              <a:buSzPct val="100000"/>
              <a:buChar char="•"/>
            </a:pPr>
            <a:r>
              <a:rPr lang="en-US" sz="1400" dirty="0">
                <a:solidFill>
                  <a:schemeClr val="tx1"/>
                </a:solidFill>
              </a:rPr>
              <a:t>In the valley of salt Judah smote of the children of Seir 10,000, and cast down other 10,000 from the top of the rock (vv. 11-12).</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113</a:t>
            </a:fld>
            <a:endParaRPr lang="en-US"/>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11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FACTUAL SUMMARY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25 — Amaziah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fact-card"/>
          <p:cNvSpPr/>
          <p:nvPr/>
        </p:nvSpPr>
        <p:spPr>
          <a:xfrm>
            <a:off x="548640" y="1508760"/>
            <a:ext cx="11094415" cy="4617720"/>
          </a:xfrm>
          <a:prstGeom prst="roundRect">
            <a:avLst>
              <a:gd name="adj" fmla="val 1980"/>
            </a:avLst>
          </a:prstGeom>
          <a:solidFill>
            <a:schemeClr val="bg2"/>
          </a:solidFill>
          <a:ln/>
        </p:spPr>
      </p:sp>
      <p:sp>
        <p:nvSpPr>
          <p:cNvPr id="6" name="icon-bg-list"/>
          <p:cNvSpPr/>
          <p:nvPr/>
        </p:nvSpPr>
        <p:spPr>
          <a:xfrm>
            <a:off x="822960" y="1737360"/>
            <a:ext cx="438912" cy="438912"/>
          </a:xfrm>
          <a:prstGeom prst="ellipse">
            <a:avLst/>
          </a:prstGeom>
          <a:solidFill>
            <a:schemeClr val="accent1"/>
          </a:solidFill>
          <a:ln/>
        </p:spPr>
      </p:sp>
      <p:pic>
        <p:nvPicPr>
          <p:cNvPr id="7" name="icon-list" descr="list">    </p:cNvPr>
          <p:cNvPicPr>
            <a:picLocks noChangeAspect="1"/>
          </p:cNvPicPr>
          <p:nvPr/>
        </p:nvPicPr>
        <p:blipFill>
          <a:blip r:embed="rId2"/>
          <a:stretch>
            <a:fillRect/>
          </a:stretch>
        </p:blipFill>
        <p:spPr>
          <a:xfrm>
            <a:off x="921715" y="1836115"/>
            <a:ext cx="241402" cy="241402"/>
          </a:xfrm>
          <a:prstGeom prst="rect">
            <a:avLst/>
          </a:prstGeom>
        </p:spPr>
      </p:pic>
      <p:sp>
        <p:nvSpPr>
          <p:cNvPr id="8" name="fact-text"/>
          <p:cNvSpPr txBox="1"/>
          <p:nvPr/>
        </p:nvSpPr>
        <p:spPr>
          <a:xfrm>
            <a:off x="1463040" y="1737360"/>
            <a:ext cx="9905695" cy="425196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The soldiers sent back fell upon the cities of Judah and smote 3,000 (v. 13).</a:t>
            </a:r>
            <a:endParaRPr lang="en-US" sz="1400" dirty="0"/>
          </a:p>
          <a:p>
            <a:pPr marL="203200" indent="-203200">
              <a:spcAft>
                <a:spcPts val="500"/>
              </a:spcAft>
              <a:buSzPct val="100000"/>
              <a:buChar char="•"/>
            </a:pPr>
            <a:r>
              <a:rPr lang="en-US" sz="1400" dirty="0">
                <a:solidFill>
                  <a:schemeClr val="tx1"/>
                </a:solidFill>
              </a:rPr>
              <a:t>Amaziah brought the gods of Seir, set them up to be his gods, and burned incense unto them (v. 14).</a:t>
            </a:r>
            <a:endParaRPr lang="en-US" sz="1400" dirty="0"/>
          </a:p>
          <a:p>
            <a:pPr marL="203200" indent="-203200">
              <a:spcAft>
                <a:spcPts val="500"/>
              </a:spcAft>
              <a:buSzPct val="100000"/>
              <a:buChar char="•"/>
            </a:pPr>
            <a:r>
              <a:rPr lang="en-US" sz="1400" dirty="0">
                <a:solidFill>
                  <a:schemeClr val="tx1"/>
                </a:solidFill>
              </a:rPr>
              <a:t>A prophet asked, Why hast thou sought after the gods of the people, which could not deliver their own people? (v. 15).</a:t>
            </a:r>
            <a:endParaRPr lang="en-US" sz="1400" dirty="0"/>
          </a:p>
          <a:p>
            <a:pPr marL="203200" indent="-203200">
              <a:spcAft>
                <a:spcPts val="500"/>
              </a:spcAft>
              <a:buSzPct val="100000"/>
              <a:buChar char="•"/>
            </a:pPr>
            <a:r>
              <a:rPr lang="en-US" sz="1400" dirty="0">
                <a:solidFill>
                  <a:schemeClr val="tx1"/>
                </a:solidFill>
              </a:rPr>
              <a:t>The king said, forbear. The prophet said, God hath determined to destroy thee (v. 16).</a:t>
            </a:r>
            <a:endParaRPr lang="en-US" sz="1400" dirty="0"/>
          </a:p>
          <a:p>
            <a:pPr marL="203200" indent="-203200">
              <a:spcAft>
                <a:spcPts val="500"/>
              </a:spcAft>
              <a:buSzPct val="100000"/>
              <a:buChar char="•"/>
            </a:pPr>
            <a:r>
              <a:rPr lang="en-US" sz="1400" dirty="0">
                <a:solidFill>
                  <a:schemeClr val="tx1"/>
                </a:solidFill>
              </a:rPr>
              <a:t>Amaziah sent to Joash king of Israel, Come, let us see one another in the face (v. 17).</a:t>
            </a:r>
            <a:endParaRPr lang="en-US" sz="1400" dirty="0"/>
          </a:p>
          <a:p>
            <a:pPr marL="203200" indent="-203200">
              <a:spcAft>
                <a:spcPts val="500"/>
              </a:spcAft>
              <a:buSzPct val="100000"/>
              <a:buChar char="•"/>
            </a:pPr>
            <a:r>
              <a:rPr lang="en-US" sz="1400" dirty="0">
                <a:solidFill>
                  <a:schemeClr val="tx1"/>
                </a:solidFill>
              </a:rPr>
              <a:t>Joash answered, The thistle in Lebanon sent to the cedar; abide now at home; why shouldest thou meddle to thine hurt? (vv. 18-19).</a:t>
            </a:r>
            <a:endParaRPr lang="en-US" sz="1400" dirty="0"/>
          </a:p>
          <a:p>
            <a:pPr marL="203200" indent="-203200">
              <a:spcAft>
                <a:spcPts val="500"/>
              </a:spcAft>
              <a:buSzPct val="100000"/>
              <a:buChar char="•"/>
            </a:pPr>
            <a:r>
              <a:rPr lang="en-US" sz="1400" dirty="0">
                <a:solidFill>
                  <a:schemeClr val="tx1"/>
                </a:solidFill>
              </a:rPr>
              <a:t>Amaziah would not hear, for it came of God. At Beth-shemesh Judah was put to the worse (vv. 20-22).</a:t>
            </a:r>
            <a:endParaRPr lang="en-US" sz="1400" dirty="0"/>
          </a:p>
          <a:p>
            <a:pPr marL="203200" indent="-203200">
              <a:spcAft>
                <a:spcPts val="500"/>
              </a:spcAft>
              <a:buSzPct val="100000"/>
              <a:buChar char="•"/>
            </a:pPr>
            <a:r>
              <a:rPr lang="en-US" sz="1400" dirty="0">
                <a:solidFill>
                  <a:schemeClr val="tx1"/>
                </a:solidFill>
              </a:rPr>
              <a:t>Joash took Amaziah, brake down 400 cubits of the wall of Jerusalem, and took the treasures to Samaria (vv. 23-24).</a:t>
            </a:r>
            <a:endParaRPr lang="en-US" sz="1400" dirty="0"/>
          </a:p>
          <a:p>
            <a:pPr marL="203200" indent="-203200">
              <a:spcAft>
                <a:spcPts val="500"/>
              </a:spcAft>
              <a:buSzPct val="100000"/>
              <a:buChar char="•"/>
            </a:pPr>
            <a:r>
              <a:rPr lang="en-US" sz="1400" dirty="0">
                <a:solidFill>
                  <a:schemeClr val="tx1"/>
                </a:solidFill>
              </a:rPr>
              <a:t>Amaziah lived 15 years after Joash (vv. 25-26).</a:t>
            </a:r>
            <a:endParaRPr lang="en-US" sz="1400" dirty="0"/>
          </a:p>
          <a:p>
            <a:pPr marL="203200" indent="-203200">
              <a:spcAft>
                <a:spcPts val="500"/>
              </a:spcAft>
              <a:buSzPct val="100000"/>
              <a:buChar char="•"/>
            </a:pPr>
            <a:r>
              <a:rPr lang="en-US" sz="1400" dirty="0">
                <a:solidFill>
                  <a:schemeClr val="tx1"/>
                </a:solidFill>
              </a:rPr>
              <a:t>After he turned away from the LORD, they made a conspiracy and slew him at Lachish (vv. 27-28).</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114</a:t>
            </a:fld>
            <a:endParaRPr lang="en-US"/>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11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25 — Amaziah</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2 Kgs 14:1-20. </a:t>
            </a:r>
            <a:pPr indent="0" marL="0">
              <a:spcAft>
                <a:spcPts val="1400"/>
              </a:spcAft>
              <a:buNone/>
            </a:pPr>
            <a:r>
              <a:rPr lang="en-US" sz="1700" dirty="0">
                <a:solidFill>
                  <a:schemeClr val="tx1"/>
                </a:solidFill>
              </a:rPr>
              <a:t>He was twenty and five years old when he began to reign, and reigned twenty and nine years in Jerusalem, the same reign told in Kings: Amaziah spares the murderers' children; victory in the valley of salt; Jehoash's thistle and cedar answer; defeat at Beth-shemesh; death at Lachish. Kings adds Selah (v. 7) and does not record Israel's hired army, its raid on Judah's cities, Seir's gods, or the prophets' rebukes (vv. 5-16).</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dirty="0">
                <a:solidFill>
                  <a:schemeClr val="tx1"/>
                </a:solidFill>
              </a:rPr>
              <a:t>2 Chron 25:4 quotes Deut 24:16. The fathers shall not be put to death for the children, neither shall the children be put to death for the fathers: every man shall be put to death for his own sin.</a:t>
            </a:r>
            <a:endParaRPr lang="en-US" sz="1700" dirty="0"/>
          </a:p>
          <a:p>
            <a:pPr indent="0" marL="0">
              <a:spcAft>
                <a:spcPts val="1400"/>
              </a:spcAft>
              <a:buNone/>
            </a:pPr>
            <a:r>
              <a:rPr lang="en-US" sz="1700" dirty="0">
                <a:solidFill>
                  <a:schemeClr val="tx1"/>
                </a:solidFill>
              </a:rPr>
              <a:t>No later passage quotes this chapter.</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115</a:t>
            </a:fld>
            <a:endParaRPr lang="en-US"/>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11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RELATED BIBLE PASSAGES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25 — Amaziah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Victories in the valley of salt (v. 11)</a:t>
            </a:r>
            <a:endParaRPr lang="en-US" sz="1500" dirty="0"/>
          </a:p>
          <a:p>
            <a:pPr marL="177800" indent="-177800">
              <a:spcAft>
                <a:spcPts val="300"/>
              </a:spcAft>
              <a:buSzPct val="100000"/>
              <a:buChar char="•"/>
            </a:pPr>
            <a:r>
              <a:rPr lang="en-US" sz="1400" b="1" dirty="0">
                <a:solidFill>
                  <a:schemeClr val="accent1"/>
                </a:solidFill>
              </a:rPr>
              <a:t>2 Sam 8:13. </a:t>
            </a:r>
            <a:pPr indent="0" marL="0">
              <a:spcAft>
                <a:spcPts val="300"/>
              </a:spcAft>
              <a:buNone/>
            </a:pPr>
            <a:r>
              <a:rPr lang="en-US" sz="1400" dirty="0">
                <a:solidFill>
                  <a:schemeClr val="tx1"/>
                </a:solidFill>
              </a:rPr>
              <a:t>And David gat him a name when he returned from smiting of the Syrians in the valley of salt.</a:t>
            </a:r>
            <a:endParaRPr lang="en-US" sz="1500" dirty="0"/>
          </a:p>
          <a:p>
            <a:pPr marL="177800" indent="-177800">
              <a:spcAft>
                <a:spcPts val="300"/>
              </a:spcAft>
              <a:buSzPct val="100000"/>
              <a:buChar char="•"/>
            </a:pPr>
            <a:r>
              <a:rPr lang="en-US" sz="1400" b="1" dirty="0">
                <a:solidFill>
                  <a:schemeClr val="accent1"/>
                </a:solidFill>
              </a:rPr>
              <a:t>1 Chron 18:12. </a:t>
            </a:r>
            <a:pPr indent="0" marL="0">
              <a:spcAft>
                <a:spcPts val="300"/>
              </a:spcAft>
              <a:buNone/>
            </a:pPr>
            <a:r>
              <a:rPr lang="en-US" sz="1400" dirty="0">
                <a:solidFill>
                  <a:schemeClr val="tx1"/>
                </a:solidFill>
              </a:rPr>
              <a:t>Moreover Abishai the son of Zeruiah slew of the Edomites in the valley of salt eighteen thousand.</a:t>
            </a:r>
            <a:endParaRPr lang="en-US" sz="1500" dirty="0"/>
          </a:p>
          <a:p>
            <a:pPr marL="177800" indent="-177800">
              <a:spcAft>
                <a:spcPts val="300"/>
              </a:spcAft>
              <a:buSzPct val="100000"/>
              <a:buChar char="•"/>
            </a:pPr>
            <a:r>
              <a:rPr lang="en-US" sz="1400" b="1" dirty="0">
                <a:solidFill>
                  <a:schemeClr val="accent1"/>
                </a:solidFill>
              </a:rPr>
              <a:t>Psa 60, </a:t>
            </a:r>
            <a:pPr indent="0" marL="0">
              <a:spcAft>
                <a:spcPts val="300"/>
              </a:spcAft>
              <a:buNone/>
            </a:pPr>
            <a:r>
              <a:rPr lang="en-US" sz="1400" dirty="0">
                <a:solidFill>
                  <a:schemeClr val="tx1"/>
                </a:solidFill>
              </a:rPr>
              <a:t>title. When Joab returned, and smote of Edom in the valley of salt twelve thousand.</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Worshipping the gods of a defeated nation (vv. 14-15)</a:t>
            </a:r>
            <a:endParaRPr lang="en-US" sz="1500" dirty="0"/>
          </a:p>
          <a:p>
            <a:pPr marL="177800" indent="-177800">
              <a:spcAft>
                <a:spcPts val="300"/>
              </a:spcAft>
              <a:buSzPct val="100000"/>
              <a:buChar char="•"/>
            </a:pPr>
            <a:r>
              <a:rPr lang="en-US" sz="1400" b="1" dirty="0">
                <a:solidFill>
                  <a:schemeClr val="accent1"/>
                </a:solidFill>
              </a:rPr>
              <a:t>Deut 32:37. </a:t>
            </a:r>
            <a:pPr indent="0" marL="0">
              <a:spcAft>
                <a:spcPts val="300"/>
              </a:spcAft>
              <a:buNone/>
            </a:pPr>
            <a:r>
              <a:rPr lang="en-US" sz="1400" dirty="0">
                <a:solidFill>
                  <a:schemeClr val="tx1"/>
                </a:solidFill>
              </a:rPr>
              <a:t>Where are their gods, their rock in whom they trusted.</a:t>
            </a:r>
            <a:endParaRPr lang="en-US" sz="1500" dirty="0"/>
          </a:p>
          <a:p>
            <a:pPr marL="177800" indent="-177800">
              <a:spcAft>
                <a:spcPts val="300"/>
              </a:spcAft>
              <a:buSzPct val="100000"/>
              <a:buChar char="•"/>
            </a:pPr>
            <a:r>
              <a:rPr lang="en-US" sz="1400" b="1" dirty="0">
                <a:solidFill>
                  <a:schemeClr val="accent1"/>
                </a:solidFill>
              </a:rPr>
              <a:t>Isa 44:17. </a:t>
            </a:r>
            <a:pPr indent="0" marL="0">
              <a:spcAft>
                <a:spcPts val="300"/>
              </a:spcAft>
              <a:buNone/>
            </a:pPr>
            <a:r>
              <a:rPr lang="en-US" sz="1400" dirty="0">
                <a:solidFill>
                  <a:schemeClr val="tx1"/>
                </a:solidFill>
              </a:rPr>
              <a:t>And the residue thereof he maketh a god, even his graven image: he falleth down unto it.</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116</a:t>
            </a:fld>
            <a:endParaRPr lang="en-US"/>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11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RELATED BIBLE PASSAGES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25 — Amaziah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The thistle and the cedar (v. 18)</a:t>
            </a:r>
            <a:endParaRPr lang="en-US" sz="1500" dirty="0"/>
          </a:p>
          <a:p>
            <a:pPr marL="177800" indent="-177800">
              <a:spcAft>
                <a:spcPts val="300"/>
              </a:spcAft>
              <a:buSzPct val="100000"/>
              <a:buChar char="•"/>
            </a:pPr>
            <a:r>
              <a:rPr lang="en-US" sz="1400" b="1" dirty="0">
                <a:solidFill>
                  <a:schemeClr val="accent1"/>
                </a:solidFill>
              </a:rPr>
              <a:t>Judg 9:8. </a:t>
            </a:r>
            <a:pPr indent="0" marL="0">
              <a:spcAft>
                <a:spcPts val="300"/>
              </a:spcAft>
              <a:buNone/>
            </a:pPr>
            <a:r>
              <a:rPr lang="en-US" sz="1400" dirty="0">
                <a:solidFill>
                  <a:schemeClr val="tx1"/>
                </a:solidFill>
              </a:rPr>
              <a:t>The trees went forth on a time to anoint a king over them.</a:t>
            </a:r>
            <a:endParaRPr lang="en-US" sz="1500" dirty="0"/>
          </a:p>
          <a:p>
            <a:pPr marL="177800" indent="-177800">
              <a:spcAft>
                <a:spcPts val="300"/>
              </a:spcAft>
              <a:buSzPct val="100000"/>
              <a:buChar char="•"/>
            </a:pPr>
            <a:r>
              <a:rPr lang="en-US" sz="1400" b="1" dirty="0">
                <a:solidFill>
                  <a:schemeClr val="accent1"/>
                </a:solidFill>
              </a:rPr>
              <a:t>Judg 9:15. </a:t>
            </a:r>
            <a:pPr indent="0" marL="0">
              <a:spcAft>
                <a:spcPts val="300"/>
              </a:spcAft>
              <a:buNone/>
            </a:pPr>
            <a:r>
              <a:rPr lang="en-US" sz="1400" dirty="0">
                <a:solidFill>
                  <a:schemeClr val="tx1"/>
                </a:solidFill>
              </a:rPr>
              <a:t>Let fire come out of the bramble, and devour the cedars of Lebanon, Jotham's fable of trees.</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Pride before a fall (v. 19)</a:t>
            </a:r>
            <a:endParaRPr lang="en-US" sz="1500" dirty="0"/>
          </a:p>
          <a:p>
            <a:pPr marL="177800" indent="-177800">
              <a:spcAft>
                <a:spcPts val="300"/>
              </a:spcAft>
              <a:buSzPct val="100000"/>
              <a:buChar char="•"/>
            </a:pPr>
            <a:r>
              <a:rPr lang="en-US" sz="1400" b="1" dirty="0">
                <a:solidFill>
                  <a:schemeClr val="accent1"/>
                </a:solidFill>
              </a:rPr>
              <a:t>Prov 16:18. </a:t>
            </a:r>
            <a:pPr indent="0" marL="0">
              <a:spcAft>
                <a:spcPts val="300"/>
              </a:spcAft>
              <a:buNone/>
            </a:pPr>
            <a:r>
              <a:rPr lang="en-US" sz="1400" dirty="0">
                <a:solidFill>
                  <a:schemeClr val="tx1"/>
                </a:solidFill>
              </a:rPr>
              <a:t>Pride goeth before destruction, and an haughty spirit before a fall.</a:t>
            </a:r>
            <a:endParaRPr lang="en-US" sz="1500" dirty="0"/>
          </a:p>
          <a:p>
            <a:pPr marL="177800" indent="-177800">
              <a:spcAft>
                <a:spcPts val="300"/>
              </a:spcAft>
              <a:buSzPct val="100000"/>
              <a:buChar char="•"/>
            </a:pPr>
            <a:r>
              <a:rPr lang="en-US" sz="1400" b="1" dirty="0">
                <a:solidFill>
                  <a:schemeClr val="accent1"/>
                </a:solidFill>
              </a:rPr>
              <a:t>2 Chron 26:16. </a:t>
            </a:r>
            <a:pPr indent="0" marL="0">
              <a:spcAft>
                <a:spcPts val="300"/>
              </a:spcAft>
              <a:buNone/>
            </a:pPr>
            <a:r>
              <a:rPr lang="en-US" sz="1400" dirty="0">
                <a:solidFill>
                  <a:schemeClr val="tx1"/>
                </a:solidFill>
              </a:rPr>
              <a:t>But when he was strong, his heart was lifted up to his destruction, the same pattern in his son.</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The LORD is able to give much more (v. 9)</a:t>
            </a:r>
            <a:endParaRPr lang="en-US" sz="1500" dirty="0"/>
          </a:p>
          <a:p>
            <a:pPr marL="177800" indent="-177800">
              <a:spcAft>
                <a:spcPts val="300"/>
              </a:spcAft>
              <a:buSzPct val="100000"/>
              <a:buChar char="•"/>
            </a:pPr>
            <a:r>
              <a:rPr lang="en-US" sz="1400" b="1" dirty="0">
                <a:solidFill>
                  <a:schemeClr val="accent1"/>
                </a:solidFill>
              </a:rPr>
              <a:t>Eph 3:20. </a:t>
            </a:r>
            <a:pPr indent="0" marL="0">
              <a:spcAft>
                <a:spcPts val="300"/>
              </a:spcAft>
              <a:buNone/>
            </a:pPr>
            <a:r>
              <a:rPr lang="en-US" sz="1400" dirty="0">
                <a:solidFill>
                  <a:schemeClr val="tx1"/>
                </a:solidFill>
              </a:rPr>
              <a:t>Now unto him that is able to do exceeding abundantly above all that we ask or think.</a:t>
            </a:r>
            <a:endParaRPr lang="en-US" sz="1500" dirty="0"/>
          </a:p>
          <a:p>
            <a:pPr marL="177800" indent="-177800">
              <a:spcAft>
                <a:spcPts val="300"/>
              </a:spcAft>
              <a:buSzPct val="100000"/>
              <a:buChar char="•"/>
            </a:pPr>
            <a:r>
              <a:rPr lang="en-US" sz="1400" b="1" dirty="0">
                <a:solidFill>
                  <a:schemeClr val="accent1"/>
                </a:solidFill>
              </a:rPr>
              <a:t>Prov 10:22. </a:t>
            </a:r>
            <a:pPr indent="0" marL="0">
              <a:spcAft>
                <a:spcPts val="300"/>
              </a:spcAft>
              <a:buNone/>
            </a:pPr>
            <a:r>
              <a:rPr lang="en-US" sz="1400" dirty="0">
                <a:solidFill>
                  <a:schemeClr val="tx1"/>
                </a:solidFill>
              </a:rPr>
              <a:t>The blessing of the LORD, it maketh rich, and he addeth no sorrow with it.</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117</a:t>
            </a:fld>
            <a:endParaRPr lang="en-US"/>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11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25 — Amaziah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4. </a:t>
            </a:r>
            <a:pPr indent="0" marL="0">
              <a:spcAft>
                <a:spcPts val="800"/>
              </a:spcAft>
              <a:buNone/>
            </a:pPr>
            <a:r>
              <a:rPr lang="en-US" sz="1600" dirty="0">
                <a:solidFill>
                  <a:schemeClr val="tx1"/>
                </a:solidFill>
              </a:rPr>
              <a:t>The law quoted is Deut 24:16. There the KJV reads shall not be put to death, and here, shall not die.</a:t>
            </a:r>
            <a:endParaRPr lang="en-US" sz="1600" dirty="0"/>
          </a:p>
          <a:p>
            <a:pPr indent="0" marL="0">
              <a:spcAft>
                <a:spcPts val="800"/>
              </a:spcAft>
              <a:buNone/>
            </a:pPr>
            <a:r>
              <a:rPr lang="en-US" sz="1600" b="1" dirty="0">
                <a:solidFill>
                  <a:schemeClr val="accent1"/>
                </a:solidFill>
              </a:rPr>
              <a:t>v. 7. </a:t>
            </a:r>
            <a:pPr indent="0" marL="0">
              <a:spcAft>
                <a:spcPts val="800"/>
              </a:spcAft>
              <a:buNone/>
            </a:pPr>
            <a:r>
              <a:rPr lang="en-US" sz="1600" dirty="0">
                <a:solidFill>
                  <a:schemeClr val="tx1"/>
                </a:solidFill>
              </a:rPr>
              <a:t>To wit means that is to say. Ephraim here stands for the whole northern kingdom of Israel.</a:t>
            </a:r>
            <a:endParaRPr lang="en-US" sz="1600" dirty="0"/>
          </a:p>
          <a:p>
            <a:pPr indent="0" marL="0">
              <a:spcAft>
                <a:spcPts val="800"/>
              </a:spcAft>
              <a:buNone/>
            </a:pPr>
            <a:r>
              <a:rPr lang="en-US" sz="1600" b="1" dirty="0">
                <a:solidFill>
                  <a:schemeClr val="accent1"/>
                </a:solidFill>
              </a:rPr>
              <a:t>v. 11. </a:t>
            </a:r>
            <a:pPr indent="0" marL="0">
              <a:spcAft>
                <a:spcPts val="800"/>
              </a:spcAft>
              <a:buNone/>
            </a:pPr>
            <a:r>
              <a:rPr lang="en-US" sz="1600" dirty="0">
                <a:solidFill>
                  <a:schemeClr val="tx1"/>
                </a:solidFill>
              </a:rPr>
              <a:t>The valley of salt is "ge hammelach," probably south of the Dead Sea, the same place as in 2 Sam 8:13.</a:t>
            </a:r>
            <a:endParaRPr lang="en-US" sz="1600" dirty="0"/>
          </a:p>
          <a:p>
            <a:pPr indent="0" marL="0">
              <a:spcAft>
                <a:spcPts val="800"/>
              </a:spcAft>
              <a:buNone/>
            </a:pPr>
            <a:r>
              <a:rPr lang="en-US" sz="1600" b="1" dirty="0">
                <a:solidFill>
                  <a:schemeClr val="accent1"/>
                </a:solidFill>
              </a:rPr>
              <a:t>v. 12. </a:t>
            </a:r>
            <a:pPr indent="0" marL="0">
              <a:spcAft>
                <a:spcPts val="800"/>
              </a:spcAft>
              <a:buNone/>
            </a:pPr>
            <a:r>
              <a:rPr lang="en-US" sz="1600" dirty="0">
                <a:solidFill>
                  <a:schemeClr val="tx1"/>
                </a:solidFill>
              </a:rPr>
              <a:t>The rock may be "Sela," the Hebrew word for rock and also the name of an Edomite city (2 Kgs 14:7).</a:t>
            </a:r>
            <a:endParaRPr lang="en-US" sz="1600" dirty="0"/>
          </a:p>
          <a:p>
            <a:pPr indent="0" marL="0">
              <a:spcAft>
                <a:spcPts val="800"/>
              </a:spcAft>
              <a:buNone/>
            </a:pPr>
            <a:r>
              <a:rPr lang="en-US" sz="1600" b="1" dirty="0">
                <a:solidFill>
                  <a:schemeClr val="accent1"/>
                </a:solidFill>
              </a:rPr>
              <a:t>v. 18. </a:t>
            </a:r>
            <a:pPr indent="0" marL="0">
              <a:spcAft>
                <a:spcPts val="800"/>
              </a:spcAft>
              <a:buNone/>
            </a:pPr>
            <a:r>
              <a:rPr lang="en-US" sz="1600" dirty="0">
                <a:solidFill>
                  <a:schemeClr val="tx1"/>
                </a:solidFill>
              </a:rPr>
              <a:t>The thistle is "choach," a thorn bush or bramble. Joash's fable mocks Amaziah as a thorn asking the cedar for a marriage alliance.</a:t>
            </a:r>
            <a:endParaRPr lang="en-US" sz="1600" dirty="0"/>
          </a:p>
          <a:p>
            <a:pPr indent="0" marL="0">
              <a:spcAft>
                <a:spcPts val="800"/>
              </a:spcAft>
              <a:buNone/>
            </a:pPr>
            <a:r>
              <a:rPr lang="en-US" sz="1600" b="1" dirty="0">
                <a:solidFill>
                  <a:schemeClr val="accent1"/>
                </a:solidFill>
              </a:rPr>
              <a:t>v. 23. </a:t>
            </a:r>
            <a:pPr indent="0" marL="0">
              <a:spcAft>
                <a:spcPts val="800"/>
              </a:spcAft>
              <a:buNone/>
            </a:pPr>
            <a:r>
              <a:rPr lang="en-US" sz="1600" dirty="0">
                <a:solidFill>
                  <a:schemeClr val="tx1"/>
                </a:solidFill>
              </a:rPr>
              <a:t>Four hundred cubits is about 600 feet, roughly 180 metres, of the wall from the gate of Ephraim to the corner gate.</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118</a:t>
            </a:fld>
            <a:endParaRPr lang="en-US"/>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11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THE MAIN PEOPLE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25 — Amaziah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Amaziah king of Judah, son of Joash (vv. 1-28).</a:t>
            </a:r>
            <a:endParaRPr lang="en-US" sz="1500" dirty="0"/>
          </a:p>
          <a:p>
            <a:pPr marL="203200" indent="-203200">
              <a:spcAft>
                <a:spcPts val="600"/>
              </a:spcAft>
              <a:buSzPct val="100000"/>
              <a:buChar char="•"/>
            </a:pPr>
            <a:r>
              <a:rPr lang="en-US" sz="1500" dirty="0">
                <a:solidFill>
                  <a:schemeClr val="tx1"/>
                </a:solidFill>
              </a:rPr>
              <a:t>Jehoaddan of Jerusalem, his mother (v. 1).</a:t>
            </a:r>
            <a:endParaRPr lang="en-US" sz="1500" dirty="0"/>
          </a:p>
          <a:p>
            <a:pPr marL="203200" indent="-203200">
              <a:spcAft>
                <a:spcPts val="600"/>
              </a:spcAft>
              <a:buSzPct val="100000"/>
              <a:buChar char="•"/>
            </a:pPr>
            <a:r>
              <a:rPr lang="en-US" sz="1500" dirty="0">
                <a:solidFill>
                  <a:schemeClr val="tx1"/>
                </a:solidFill>
              </a:rPr>
              <a:t>His servants that had killed the king his father, and their children (vv. 3-4).</a:t>
            </a:r>
            <a:endParaRPr lang="en-US" sz="1500" dirty="0"/>
          </a:p>
          <a:p>
            <a:pPr marL="203200" indent="-203200">
              <a:spcAft>
                <a:spcPts val="600"/>
              </a:spcAft>
              <a:buSzPct val="100000"/>
              <a:buChar char="•"/>
            </a:pPr>
            <a:r>
              <a:rPr lang="en-US" sz="1500" dirty="0">
                <a:solidFill>
                  <a:schemeClr val="tx1"/>
                </a:solidFill>
              </a:rPr>
              <a:t>Moses, whose law Amaziah kept (v. 4).</a:t>
            </a:r>
            <a:endParaRPr lang="en-US" sz="1500" dirty="0"/>
          </a:p>
          <a:p>
            <a:pPr marL="203200" indent="-203200">
              <a:spcAft>
                <a:spcPts val="600"/>
              </a:spcAft>
              <a:buSzPct val="100000"/>
              <a:buChar char="•"/>
            </a:pPr>
            <a:r>
              <a:rPr lang="en-US" sz="1500" dirty="0">
                <a:solidFill>
                  <a:schemeClr val="tx1"/>
                </a:solidFill>
              </a:rPr>
              <a:t>Judah and Benjamin, 300,000 choice men (v. 5).</a:t>
            </a:r>
            <a:endParaRPr lang="en-US" sz="1500" dirty="0"/>
          </a:p>
          <a:p>
            <a:pPr marL="203200" indent="-203200">
              <a:spcAft>
                <a:spcPts val="600"/>
              </a:spcAft>
              <a:buSzPct val="100000"/>
              <a:buChar char="•"/>
            </a:pPr>
            <a:r>
              <a:rPr lang="en-US" sz="1500" dirty="0">
                <a:solidFill>
                  <a:schemeClr val="tx1"/>
                </a:solidFill>
              </a:rPr>
              <a:t>The 100,000 hired men of valour out of Israel, the army of Ephraim (vv. 6, 10, 13).</a:t>
            </a:r>
            <a:endParaRPr lang="en-US" sz="1500" dirty="0"/>
          </a:p>
          <a:p>
            <a:pPr marL="203200" indent="-203200">
              <a:spcAft>
                <a:spcPts val="600"/>
              </a:spcAft>
              <a:buSzPct val="100000"/>
              <a:buChar char="•"/>
            </a:pPr>
            <a:r>
              <a:rPr lang="en-US" sz="1500" dirty="0">
                <a:solidFill>
                  <a:schemeClr val="tx1"/>
                </a:solidFill>
              </a:rPr>
              <a:t>A man of God who warned him (vv. 7-9).</a:t>
            </a:r>
            <a:endParaRPr lang="en-US" sz="1500" dirty="0"/>
          </a:p>
          <a:p>
            <a:pPr marL="203200" indent="-203200">
              <a:spcAft>
                <a:spcPts val="600"/>
              </a:spcAft>
              <a:buSzPct val="100000"/>
              <a:buChar char="•"/>
            </a:pPr>
            <a:r>
              <a:rPr lang="en-US" sz="1500" dirty="0">
                <a:solidFill>
                  <a:schemeClr val="tx1"/>
                </a:solidFill>
              </a:rPr>
              <a:t>The children of Seir, the Edomites, and their gods (vv. 11-12, 14, 20).</a:t>
            </a:r>
            <a:endParaRPr lang="en-US" sz="1500" dirty="0"/>
          </a:p>
          <a:p>
            <a:pPr marL="203200" indent="-203200">
              <a:spcAft>
                <a:spcPts val="600"/>
              </a:spcAft>
              <a:buSzPct val="100000"/>
              <a:buChar char="•"/>
            </a:pPr>
            <a:r>
              <a:rPr lang="en-US" sz="1500" dirty="0">
                <a:solidFill>
                  <a:schemeClr val="tx1"/>
                </a:solidFill>
              </a:rPr>
              <a:t>A prophet sent by the LORD (vv. 15-16).</a:t>
            </a:r>
            <a:endParaRPr lang="en-US" sz="1500" dirty="0"/>
          </a:p>
          <a:p>
            <a:pPr marL="203200" indent="-203200">
              <a:spcAft>
                <a:spcPts val="600"/>
              </a:spcAft>
              <a:buSzPct val="100000"/>
              <a:buChar char="•"/>
            </a:pPr>
            <a:r>
              <a:rPr lang="en-US" sz="1500" dirty="0">
                <a:solidFill>
                  <a:schemeClr val="tx1"/>
                </a:solidFill>
              </a:rPr>
              <a:t>Joash the son of Jehoahaz, the son of Jehu, king of Israel (vv. 17-25).</a:t>
            </a:r>
            <a:endParaRPr lang="en-US" sz="1500" dirty="0"/>
          </a:p>
          <a:p>
            <a:pPr marL="203200" indent="-203200">
              <a:spcAft>
                <a:spcPts val="600"/>
              </a:spcAft>
              <a:buSzPct val="100000"/>
              <a:buChar char="•"/>
            </a:pPr>
            <a:r>
              <a:rPr lang="en-US" sz="1500" dirty="0">
                <a:solidFill>
                  <a:schemeClr val="tx1"/>
                </a:solidFill>
              </a:rPr>
              <a:t>Obed-edom, keeper of the vessels in the house of God (v. 24).</a:t>
            </a:r>
            <a:endParaRPr lang="en-US" sz="1500" dirty="0"/>
          </a:p>
          <a:p>
            <a:pPr marL="203200" indent="-203200">
              <a:spcAft>
                <a:spcPts val="600"/>
              </a:spcAft>
              <a:buSzPct val="100000"/>
              <a:buChar char="•"/>
            </a:pPr>
            <a:r>
              <a:rPr lang="en-US" sz="1500" dirty="0">
                <a:solidFill>
                  <a:schemeClr val="tx1"/>
                </a:solidFill>
              </a:rPr>
              <a:t>The conspirators in Jerusalem (v. 27).</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119</a:t>
            </a:fld>
            <a:endParaRPr lang="en-US"/>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12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WHERE</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25 — Amaziah</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w-card"/>
          <p:cNvSpPr/>
          <p:nvPr/>
        </p:nvSpPr>
        <p:spPr>
          <a:xfrm>
            <a:off x="548640" y="1508760"/>
            <a:ext cx="11094415" cy="4617720"/>
          </a:xfrm>
          <a:prstGeom prst="roundRect">
            <a:avLst>
              <a:gd name="adj" fmla="val 1980"/>
            </a:avLst>
          </a:prstGeom>
          <a:solidFill>
            <a:schemeClr val="bg2"/>
          </a:solidFill>
          <a:ln/>
        </p:spPr>
      </p:sp>
      <p:sp>
        <p:nvSpPr>
          <p:cNvPr id="6" name="icon-bg-pin"/>
          <p:cNvSpPr/>
          <p:nvPr/>
        </p:nvSpPr>
        <p:spPr>
          <a:xfrm>
            <a:off x="822960" y="1737360"/>
            <a:ext cx="438912" cy="438912"/>
          </a:xfrm>
          <a:prstGeom prst="ellipse">
            <a:avLst/>
          </a:prstGeom>
          <a:solidFill>
            <a:schemeClr val="accent1"/>
          </a:solidFill>
          <a:ln/>
        </p:spPr>
      </p:sp>
      <p:pic>
        <p:nvPicPr>
          <p:cNvPr id="7" name="icon-pin" descr="pin">    </p:cNvPr>
          <p:cNvPicPr>
            <a:picLocks noChangeAspect="1"/>
          </p:cNvPicPr>
          <p:nvPr/>
        </p:nvPicPr>
        <p:blipFill>
          <a:blip r:embed="rId2"/>
          <a:stretch>
            <a:fillRect/>
          </a:stretch>
        </p:blipFill>
        <p:spPr>
          <a:xfrm>
            <a:off x="921715" y="1836115"/>
            <a:ext cx="241402" cy="241402"/>
          </a:xfrm>
          <a:prstGeom prst="rect">
            <a:avLst/>
          </a:prstGeom>
        </p:spPr>
      </p:pic>
      <p:sp>
        <p:nvSpPr>
          <p:cNvPr id="8" name="pw-text"/>
          <p:cNvSpPr txBox="1"/>
          <p:nvPr/>
        </p:nvSpPr>
        <p:spPr>
          <a:xfrm>
            <a:off x="1463040" y="1737360"/>
            <a:ext cx="9905695" cy="420624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Jerusalem, where he reigned and the wall was broken (vv. 1, 23, 27).</a:t>
            </a:r>
            <a:endParaRPr lang="en-US" sz="1500" dirty="0"/>
          </a:p>
          <a:p>
            <a:pPr marL="203200" indent="-203200">
              <a:spcAft>
                <a:spcPts val="600"/>
              </a:spcAft>
              <a:buSzPct val="100000"/>
              <a:buChar char="•"/>
            </a:pPr>
            <a:r>
              <a:rPr lang="en-US" sz="1500" dirty="0">
                <a:solidFill>
                  <a:schemeClr val="tx1"/>
                </a:solidFill>
              </a:rPr>
              <a:t>Judah and Benjamin (v. 5).</a:t>
            </a:r>
            <a:endParaRPr lang="en-US" sz="1500" dirty="0"/>
          </a:p>
          <a:p>
            <a:pPr marL="203200" indent="-203200">
              <a:spcAft>
                <a:spcPts val="600"/>
              </a:spcAft>
              <a:buSzPct val="100000"/>
              <a:buChar char="•"/>
            </a:pPr>
            <a:r>
              <a:rPr lang="en-US" sz="1500" dirty="0">
                <a:solidFill>
                  <a:schemeClr val="tx1"/>
                </a:solidFill>
              </a:rPr>
              <a:t>Israel and Ephraim (vv. 6-7, 10).</a:t>
            </a:r>
            <a:endParaRPr lang="en-US" sz="1500" dirty="0"/>
          </a:p>
          <a:p>
            <a:pPr marL="203200" indent="-203200">
              <a:spcAft>
                <a:spcPts val="600"/>
              </a:spcAft>
              <a:buSzPct val="100000"/>
              <a:buChar char="•"/>
            </a:pPr>
            <a:r>
              <a:rPr lang="en-US" sz="1500" dirty="0">
                <a:solidFill>
                  <a:schemeClr val="tx1"/>
                </a:solidFill>
              </a:rPr>
              <a:t>The valley of salt, and the top of the rock (vv. 11-12).</a:t>
            </a:r>
            <a:endParaRPr lang="en-US" sz="1500" dirty="0"/>
          </a:p>
          <a:p>
            <a:pPr marL="203200" indent="-203200">
              <a:spcAft>
                <a:spcPts val="600"/>
              </a:spcAft>
              <a:buSzPct val="100000"/>
              <a:buChar char="•"/>
            </a:pPr>
            <a:r>
              <a:rPr lang="en-US" sz="1500" dirty="0">
                <a:solidFill>
                  <a:schemeClr val="tx1"/>
                </a:solidFill>
              </a:rPr>
              <a:t>Seir, Edom (vv. 11, 14).</a:t>
            </a:r>
            <a:endParaRPr lang="en-US" sz="1500" dirty="0"/>
          </a:p>
          <a:p>
            <a:pPr marL="203200" indent="-203200">
              <a:spcAft>
                <a:spcPts val="600"/>
              </a:spcAft>
              <a:buSzPct val="100000"/>
              <a:buChar char="•"/>
            </a:pPr>
            <a:r>
              <a:rPr lang="en-US" sz="1500" dirty="0">
                <a:solidFill>
                  <a:schemeClr val="tx1"/>
                </a:solidFill>
              </a:rPr>
              <a:t>The cities of Judah, from Samaria unto Beth-horon (v. 13).</a:t>
            </a:r>
            <a:endParaRPr lang="en-US" sz="1500" dirty="0"/>
          </a:p>
          <a:p>
            <a:pPr marL="203200" indent="-203200">
              <a:spcAft>
                <a:spcPts val="600"/>
              </a:spcAft>
              <a:buSzPct val="100000"/>
              <a:buChar char="•"/>
            </a:pPr>
            <a:r>
              <a:rPr lang="en-US" sz="1500" dirty="0">
                <a:solidFill>
                  <a:schemeClr val="tx1"/>
                </a:solidFill>
              </a:rPr>
              <a:t>Lebanon, in Joash's fable (v. 18).</a:t>
            </a:r>
            <a:endParaRPr lang="en-US" sz="1500" dirty="0"/>
          </a:p>
          <a:p>
            <a:pPr marL="203200" indent="-203200">
              <a:spcAft>
                <a:spcPts val="600"/>
              </a:spcAft>
              <a:buSzPct val="100000"/>
              <a:buChar char="•"/>
            </a:pPr>
            <a:r>
              <a:rPr lang="en-US" sz="1500" dirty="0">
                <a:solidFill>
                  <a:schemeClr val="tx1"/>
                </a:solidFill>
              </a:rPr>
              <a:t>Beth-shemesh, which belongeth to Judah (vv. 21, 23).</a:t>
            </a:r>
            <a:endParaRPr lang="en-US" sz="1500" dirty="0"/>
          </a:p>
          <a:p>
            <a:pPr marL="203200" indent="-203200">
              <a:spcAft>
                <a:spcPts val="600"/>
              </a:spcAft>
              <a:buSzPct val="100000"/>
              <a:buChar char="•"/>
            </a:pPr>
            <a:r>
              <a:rPr lang="en-US" sz="1500" dirty="0">
                <a:solidFill>
                  <a:schemeClr val="tx1"/>
                </a:solidFill>
              </a:rPr>
              <a:t>The gate of Ephraim and the corner gate (v. 23).</a:t>
            </a:r>
            <a:endParaRPr lang="en-US" sz="1500" dirty="0"/>
          </a:p>
          <a:p>
            <a:pPr marL="203200" indent="-203200">
              <a:spcAft>
                <a:spcPts val="600"/>
              </a:spcAft>
              <a:buSzPct val="100000"/>
              <a:buChar char="•"/>
            </a:pPr>
            <a:r>
              <a:rPr lang="en-US" sz="1500" dirty="0">
                <a:solidFill>
                  <a:schemeClr val="tx1"/>
                </a:solidFill>
              </a:rPr>
              <a:t>The house of God and the king's house (v. 24).</a:t>
            </a:r>
            <a:endParaRPr lang="en-US" sz="1500" dirty="0"/>
          </a:p>
          <a:p>
            <a:pPr marL="203200" indent="-203200">
              <a:spcAft>
                <a:spcPts val="600"/>
              </a:spcAft>
              <a:buSzPct val="100000"/>
              <a:buChar char="•"/>
            </a:pPr>
            <a:r>
              <a:rPr lang="en-US" sz="1500" dirty="0">
                <a:solidFill>
                  <a:schemeClr val="tx1"/>
                </a:solidFill>
              </a:rPr>
              <a:t>Samaria (vv. 13, 24).</a:t>
            </a:r>
            <a:endParaRPr lang="en-US" sz="1500" dirty="0"/>
          </a:p>
          <a:p>
            <a:pPr marL="203200" indent="-203200">
              <a:spcAft>
                <a:spcPts val="600"/>
              </a:spcAft>
              <a:buSzPct val="100000"/>
              <a:buChar char="•"/>
            </a:pPr>
            <a:r>
              <a:rPr lang="en-US" sz="1500" dirty="0">
                <a:solidFill>
                  <a:schemeClr val="tx1"/>
                </a:solidFill>
              </a:rPr>
              <a:t>Lachish, where he was slain, and the city of Judah, where he was buried (vv. 27-28).</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120</a:t>
            </a:fld>
            <a:endParaRPr lang="en-US"/>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name="Slide 12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25 — Amaziah</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c. 796–767 BC</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Approximate date of the events</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Amaziah reigns after his father Joash is slain (v. 3; 2 Chron 24:25-27).</a:t>
            </a:r>
            <a:endParaRPr lang="en-US" sz="1600" dirty="0"/>
          </a:p>
          <a:p>
            <a:pPr marL="203200" indent="-203200">
              <a:spcAft>
                <a:spcPts val="1000"/>
              </a:spcAft>
              <a:buSzPct val="100000"/>
              <a:buChar char="•"/>
            </a:pPr>
            <a:r>
              <a:rPr lang="en-US" sz="1600" dirty="0">
                <a:solidFill>
                  <a:schemeClr val="tx1"/>
                </a:solidFill>
              </a:rPr>
              <a:t>The kingdom is established, then he slays his father's killers (v. 3).</a:t>
            </a:r>
            <a:endParaRPr lang="en-US" sz="1600" dirty="0"/>
          </a:p>
          <a:p>
            <a:pPr marL="203200" indent="-203200">
              <a:spcAft>
                <a:spcPts val="1000"/>
              </a:spcAft>
              <a:buSzPct val="100000"/>
              <a:buChar char="•"/>
            </a:pPr>
            <a:r>
              <a:rPr lang="en-US" sz="1600" dirty="0">
                <a:solidFill>
                  <a:schemeClr val="tx1"/>
                </a:solidFill>
              </a:rPr>
              <a:t>The war with Joash comes after the slaughter of the Edomites (vv. 14, 17).</a:t>
            </a:r>
            <a:endParaRPr lang="en-US" sz="1600" dirty="0"/>
          </a:p>
          <a:p>
            <a:pPr marL="203200" indent="-203200">
              <a:spcAft>
                <a:spcPts val="1000"/>
              </a:spcAft>
              <a:buSzPct val="100000"/>
              <a:buChar char="•"/>
            </a:pPr>
            <a:r>
              <a:rPr lang="en-US" sz="1600" dirty="0">
                <a:solidFill>
                  <a:schemeClr val="tx1"/>
                </a:solidFill>
              </a:rPr>
              <a:t>Amaziah lives 15 years after Joash, then is slain at Lachish (vv. 25, 27).</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About 796-767 BC, a general scholarly date for Amaziah's 29 years (v. 1).</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121</a:t>
            </a:fld>
            <a:endParaRPr lang="en-US"/>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12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Job 29 — Job: People Knew</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[Job's final discourse] Oh that I was back in my prime, when God watched over me. People (young men, old men, princes, nobles) knew that I was blessed. I put on righteousness, and it clothed me, my justice was like a robe and turban. I helped the poor, the orphan, the blind, the lame, the needy, and opposed the wicked. People listened to my counsel. After my words they did not speak again.</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Job looks back with longing: Oh that I were as in months past, when God preserved me, when his candle shined upon my head and the Almighty was with me and my children were about me. At the city gate the young men hid, the aged stood up, and princes and nobles fell silent. He delivered the poor and the fatherless, made the widow's heart sing, and put on righteousness as a robe. He was eyes to the blind, feet to the lame, a father to the poor, and he broke the jaws of the wicked. Men waited on his counsel like rain.</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122</a:t>
            </a:fld>
            <a:endParaRPr lang="en-US"/>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name="Slide 12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FACTUAL SUMMARY</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Job 29 — Job: People Knew</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brief-card"/>
          <p:cNvSpPr/>
          <p:nvPr/>
        </p:nvSpPr>
        <p:spPr>
          <a:xfrm>
            <a:off x="548640" y="1508760"/>
            <a:ext cx="11094415" cy="731520"/>
          </a:xfrm>
          <a:prstGeom prst="roundRect">
            <a:avLst>
              <a:gd name="adj" fmla="val 12500"/>
            </a:avLst>
          </a:prstGeom>
          <a:solidFill>
            <a:schemeClr val="tx2"/>
          </a:solidFill>
          <a:ln/>
        </p:spPr>
      </p:sp>
      <p:sp>
        <p:nvSpPr>
          <p:cNvPr id="6" name="brief-text"/>
          <p:cNvSpPr txBox="1"/>
          <p:nvPr/>
        </p:nvSpPr>
        <p:spPr>
          <a:xfrm>
            <a:off x="868680" y="1618488"/>
            <a:ext cx="10454335" cy="512064"/>
          </a:xfrm>
          <a:prstGeom prst="rect">
            <a:avLst/>
          </a:prstGeom>
          <a:noFill/>
          <a:ln/>
        </p:spPr>
        <p:txBody>
          <a:bodyPr wrap="square" lIns="0" tIns="0" rIns="0" bIns="0" rtlCol="0" anchor="ctr"/>
          <a:lstStyle/>
          <a:p>
            <a:pPr indent="0" marL="0">
              <a:buNone/>
            </a:pPr>
            <a:r>
              <a:rPr lang="en-US" sz="1500" b="1" dirty="0">
                <a:solidFill>
                  <a:schemeClr val="accent5"/>
                </a:solidFill>
              </a:rPr>
              <a:t>In brief:  </a:t>
            </a:r>
            <a:pPr indent="0" marL="0">
              <a:buNone/>
            </a:pPr>
            <a:r>
              <a:rPr lang="en-US" sz="1500" dirty="0">
                <a:solidFill>
                  <a:schemeClr val="bg1"/>
                </a:solidFill>
              </a:rPr>
              <a:t>Job longs for his former days, when God was with him, his children were about him, and he was honoured at the gate as helper of the poor and fatherless.</a:t>
            </a:r>
            <a:endParaRPr lang="en-US" sz="1500" dirty="0"/>
          </a:p>
        </p:txBody>
      </p:sp>
      <p:sp>
        <p:nvSpPr>
          <p:cNvPr id="7" name="fact-card"/>
          <p:cNvSpPr/>
          <p:nvPr/>
        </p:nvSpPr>
        <p:spPr>
          <a:xfrm>
            <a:off x="548640" y="2377440"/>
            <a:ext cx="11094415" cy="3749040"/>
          </a:xfrm>
          <a:prstGeom prst="roundRect">
            <a:avLst>
              <a:gd name="adj" fmla="val 2439"/>
            </a:avLst>
          </a:prstGeom>
          <a:solidFill>
            <a:schemeClr val="bg2"/>
          </a:solidFill>
          <a:ln/>
        </p:spPr>
      </p:sp>
      <p:sp>
        <p:nvSpPr>
          <p:cNvPr id="8" name="icon-bg-list"/>
          <p:cNvSpPr/>
          <p:nvPr/>
        </p:nvSpPr>
        <p:spPr>
          <a:xfrm>
            <a:off x="822960" y="2606040"/>
            <a:ext cx="438912" cy="438912"/>
          </a:xfrm>
          <a:prstGeom prst="ellipse">
            <a:avLst/>
          </a:prstGeom>
          <a:solidFill>
            <a:schemeClr val="accent1"/>
          </a:solidFill>
          <a:ln/>
        </p:spPr>
      </p:sp>
      <p:pic>
        <p:nvPicPr>
          <p:cNvPr id="9" name="icon-list" descr="list">    </p:cNvPr>
          <p:cNvPicPr>
            <a:picLocks noChangeAspect="1"/>
          </p:cNvPicPr>
          <p:nvPr/>
        </p:nvPicPr>
        <p:blipFill>
          <a:blip r:embed="rId2"/>
          <a:stretch>
            <a:fillRect/>
          </a:stretch>
        </p:blipFill>
        <p:spPr>
          <a:xfrm>
            <a:off x="921715" y="2704795"/>
            <a:ext cx="241402" cy="241402"/>
          </a:xfrm>
          <a:prstGeom prst="rect">
            <a:avLst/>
          </a:prstGeom>
        </p:spPr>
      </p:pic>
      <p:sp>
        <p:nvSpPr>
          <p:cNvPr id="10" name="fact-text"/>
          <p:cNvSpPr txBox="1"/>
          <p:nvPr/>
        </p:nvSpPr>
        <p:spPr>
          <a:xfrm>
            <a:off x="1463040" y="2606040"/>
            <a:ext cx="9905695" cy="3383280"/>
          </a:xfrm>
          <a:prstGeom prst="rect">
            <a:avLst/>
          </a:prstGeom>
          <a:noFill/>
          <a:ln/>
        </p:spPr>
        <p:txBody>
          <a:bodyPr wrap="square" lIns="0" tIns="0" rIns="0" bIns="0" rtlCol="0" anchor="t"/>
          <a:lstStyle/>
          <a:p>
            <a:pPr marL="203200" indent="-203200">
              <a:spcAft>
                <a:spcPts val="500"/>
              </a:spcAft>
              <a:buSzPct val="100000"/>
              <a:buChar char="•"/>
            </a:pPr>
            <a:r>
              <a:rPr lang="en-US" sz="1400" dirty="0">
                <a:solidFill>
                  <a:schemeClr val="tx1"/>
                </a:solidFill>
              </a:rPr>
              <a:t>Oh that I were as in months past, when God preserved me, when his candle shined upon my head (vv. 1-3).</a:t>
            </a:r>
            <a:endParaRPr lang="en-US" sz="1400" dirty="0"/>
          </a:p>
          <a:p>
            <a:pPr marL="203200" indent="-203200">
              <a:spcAft>
                <a:spcPts val="500"/>
              </a:spcAft>
              <a:buSzPct val="100000"/>
              <a:buChar char="•"/>
            </a:pPr>
            <a:r>
              <a:rPr lang="en-US" sz="1400" dirty="0">
                <a:solidFill>
                  <a:schemeClr val="tx1"/>
                </a:solidFill>
              </a:rPr>
              <a:t>The Almighty was yet with me, my children were about me (vv. 4-6).</a:t>
            </a:r>
            <a:endParaRPr lang="en-US" sz="1400" dirty="0"/>
          </a:p>
          <a:p>
            <a:pPr marL="203200" indent="-203200">
              <a:spcAft>
                <a:spcPts val="500"/>
              </a:spcAft>
              <a:buSzPct val="100000"/>
              <a:buChar char="•"/>
            </a:pPr>
            <a:r>
              <a:rPr lang="en-US" sz="1400" dirty="0">
                <a:solidFill>
                  <a:schemeClr val="tx1"/>
                </a:solidFill>
              </a:rPr>
              <a:t>At the gate the young men hid, the aged stood up, and princes and nobles held their peace (vv. 7-10).</a:t>
            </a:r>
            <a:endParaRPr lang="en-US" sz="1400" dirty="0"/>
          </a:p>
          <a:p>
            <a:pPr marL="203200" indent="-203200">
              <a:spcAft>
                <a:spcPts val="500"/>
              </a:spcAft>
              <a:buSzPct val="100000"/>
              <a:buChar char="•"/>
            </a:pPr>
            <a:r>
              <a:rPr lang="en-US" sz="1400" dirty="0">
                <a:solidFill>
                  <a:schemeClr val="tx1"/>
                </a:solidFill>
              </a:rPr>
              <a:t>I delivered the poor and the fatherless, and caused the widow's heart to sing for joy (vv. 11-13).</a:t>
            </a:r>
            <a:endParaRPr lang="en-US" sz="1400" dirty="0"/>
          </a:p>
          <a:p>
            <a:pPr marL="203200" indent="-203200">
              <a:spcAft>
                <a:spcPts val="500"/>
              </a:spcAft>
              <a:buSzPct val="100000"/>
              <a:buChar char="•"/>
            </a:pPr>
            <a:r>
              <a:rPr lang="en-US" sz="1400" dirty="0">
                <a:solidFill>
                  <a:schemeClr val="tx1"/>
                </a:solidFill>
              </a:rPr>
              <a:t>I put on righteousness. I was eyes to the blind, feet to the lame, and a father to the poor; I brake the jaws of the wicked (vv. 14-17).</a:t>
            </a:r>
            <a:endParaRPr lang="en-US" sz="1400" dirty="0"/>
          </a:p>
          <a:p>
            <a:pPr marL="203200" indent="-203200">
              <a:spcAft>
                <a:spcPts val="500"/>
              </a:spcAft>
              <a:buSzPct val="100000"/>
              <a:buChar char="•"/>
            </a:pPr>
            <a:r>
              <a:rPr lang="en-US" sz="1400" dirty="0">
                <a:solidFill>
                  <a:schemeClr val="tx1"/>
                </a:solidFill>
              </a:rPr>
              <a:t>I said, I shall die in my nest. My root was spread out by the waters (vv. 18-20).</a:t>
            </a:r>
            <a:endParaRPr lang="en-US" sz="1400" dirty="0"/>
          </a:p>
          <a:p>
            <a:pPr marL="203200" indent="-203200">
              <a:spcAft>
                <a:spcPts val="500"/>
              </a:spcAft>
              <a:buSzPct val="100000"/>
              <a:buChar char="•"/>
            </a:pPr>
            <a:r>
              <a:rPr lang="en-US" sz="1400" dirty="0">
                <a:solidFill>
                  <a:schemeClr val="tx1"/>
                </a:solidFill>
              </a:rPr>
              <a:t>Men waited for me as for the rain; I dwelt as a king in the army (vv. 21-25).</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123</a:t>
            </a:fld>
            <a:endParaRPr lang="en-US"/>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name="Slide 12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Job 29 — Job: People Knew</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Job's memory of his former days. Job 1:1-3 and 31:16-22 describe the same life and are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124</a:t>
            </a:fld>
            <a:endParaRPr lang="en-US"/>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name="Slide 12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RELATED BIBLE PASSAGES  ·  1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Job 29 — Job: People Knew</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Later restatement of Job's former life</a:t>
            </a:r>
            <a:endParaRPr lang="en-US" sz="1500" dirty="0"/>
          </a:p>
          <a:p>
            <a:pPr marL="177800" indent="-177800">
              <a:spcAft>
                <a:spcPts val="300"/>
              </a:spcAft>
              <a:buSzPct val="100000"/>
              <a:buChar char="•"/>
            </a:pPr>
            <a:r>
              <a:rPr lang="en-US" sz="1400" b="1" dirty="0">
                <a:solidFill>
                  <a:schemeClr val="accent1"/>
                </a:solidFill>
              </a:rPr>
              <a:t>Job 31:16-17. </a:t>
            </a:r>
            <a:pPr indent="0" marL="0">
              <a:spcAft>
                <a:spcPts val="300"/>
              </a:spcAft>
              <a:buNone/>
            </a:pPr>
            <a:r>
              <a:rPr lang="en-US" sz="1400" dirty="0">
                <a:solidFill>
                  <a:schemeClr val="tx1"/>
                </a:solidFill>
              </a:rPr>
              <a:t>If I have withheld the poor from their desire, or have caused the eyes of the widow to fail, the same care of the poor and widow as vv. 12-13, sworn under oath.</a:t>
            </a:r>
            <a:endParaRPr lang="en-US" sz="1500" dirty="0"/>
          </a:p>
          <a:p>
            <a:pPr marL="177800" indent="-177800">
              <a:spcAft>
                <a:spcPts val="300"/>
              </a:spcAft>
              <a:buSzPct val="100000"/>
              <a:buChar char="•"/>
            </a:pPr>
            <a:r>
              <a:rPr lang="en-US" sz="1400" b="1" dirty="0">
                <a:solidFill>
                  <a:schemeClr val="accent1"/>
                </a:solidFill>
              </a:rPr>
              <a:t>Job 42:12. </a:t>
            </a:r>
            <a:pPr indent="0" marL="0">
              <a:spcAft>
                <a:spcPts val="300"/>
              </a:spcAft>
              <a:buNone/>
            </a:pPr>
            <a:r>
              <a:rPr lang="en-US" sz="1400" dirty="0">
                <a:solidFill>
                  <a:schemeClr val="tx1"/>
                </a:solidFill>
              </a:rPr>
              <a:t>So the LORD blessed the latter end of Job more than his beginning, the days of vv. 2-5 restored and surpassed.</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As in the days when God preserved me</a:t>
            </a:r>
            <a:endParaRPr lang="en-US" sz="1500" dirty="0"/>
          </a:p>
          <a:p>
            <a:pPr marL="177800" indent="-177800">
              <a:spcAft>
                <a:spcPts val="300"/>
              </a:spcAft>
              <a:buSzPct val="100000"/>
              <a:buChar char="•"/>
            </a:pPr>
            <a:r>
              <a:rPr lang="en-US" sz="1400" b="1" dirty="0">
                <a:solidFill>
                  <a:schemeClr val="accent1"/>
                </a:solidFill>
              </a:rPr>
              <a:t>Job 1:10. </a:t>
            </a:r>
            <a:pPr indent="0" marL="0">
              <a:spcAft>
                <a:spcPts val="300"/>
              </a:spcAft>
              <a:buNone/>
            </a:pPr>
            <a:r>
              <a:rPr lang="en-US" sz="1400" dirty="0">
                <a:solidFill>
                  <a:schemeClr val="tx1"/>
                </a:solidFill>
              </a:rPr>
              <a:t>Hast not thou made an hedge about him, and about his house, the protection Job recalls in vv. 2-5.</a:t>
            </a:r>
            <a:endParaRPr lang="en-US" sz="1500" dirty="0"/>
          </a:p>
          <a:p>
            <a:pPr marL="177800" indent="-177800">
              <a:spcAft>
                <a:spcPts val="300"/>
              </a:spcAft>
              <a:buSzPct val="100000"/>
              <a:buChar char="•"/>
            </a:pPr>
            <a:r>
              <a:rPr lang="en-US" sz="1400" b="1" dirty="0">
                <a:solidFill>
                  <a:schemeClr val="accent1"/>
                </a:solidFill>
              </a:rPr>
              <a:t>Job 1:3. </a:t>
            </a:r>
            <a:pPr indent="0" marL="0">
              <a:spcAft>
                <a:spcPts val="300"/>
              </a:spcAft>
              <a:buNone/>
            </a:pPr>
            <a:r>
              <a:rPr lang="en-US" sz="1400" dirty="0">
                <a:solidFill>
                  <a:schemeClr val="tx1"/>
                </a:solidFill>
              </a:rPr>
              <a:t>This man was the greatest of all the men of the east, the honour of vv. 7-11.</a:t>
            </a:r>
            <a:endParaRPr lang="en-US" sz="1500" dirty="0"/>
          </a:p>
          <a:p>
            <a:pPr marL="177800" indent="-177800">
              <a:spcAft>
                <a:spcPts val="300"/>
              </a:spcAft>
              <a:buSzPct val="100000"/>
              <a:buChar char="•"/>
            </a:pPr>
            <a:r>
              <a:rPr lang="en-US" sz="1400" b="1" dirty="0">
                <a:solidFill>
                  <a:schemeClr val="accent1"/>
                </a:solidFill>
              </a:rPr>
              <a:t>Ps 77:5. </a:t>
            </a:r>
            <a:pPr indent="0" marL="0">
              <a:spcAft>
                <a:spcPts val="300"/>
              </a:spcAft>
              <a:buNone/>
            </a:pPr>
            <a:r>
              <a:rPr lang="en-US" sz="1400" dirty="0">
                <a:solidFill>
                  <a:schemeClr val="tx1"/>
                </a:solidFill>
              </a:rPr>
              <a:t>I have considered the days of old, the years of ancient times, a sufferer looking back, like v. 2.</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His candle shined upon my head</a:t>
            </a:r>
            <a:endParaRPr lang="en-US" sz="1500" dirty="0"/>
          </a:p>
          <a:p>
            <a:pPr marL="177800" indent="-177800">
              <a:spcAft>
                <a:spcPts val="300"/>
              </a:spcAft>
              <a:buSzPct val="100000"/>
              <a:buChar char="•"/>
            </a:pPr>
            <a:r>
              <a:rPr lang="en-US" sz="1400" b="1" dirty="0">
                <a:solidFill>
                  <a:schemeClr val="accent1"/>
                </a:solidFill>
              </a:rPr>
              <a:t>Ps 18:28. </a:t>
            </a:r>
            <a:pPr indent="0" marL="0">
              <a:spcAft>
                <a:spcPts val="300"/>
              </a:spcAft>
              <a:buNone/>
            </a:pPr>
            <a:r>
              <a:rPr lang="en-US" sz="1400" dirty="0">
                <a:solidFill>
                  <a:schemeClr val="tx1"/>
                </a:solidFill>
              </a:rPr>
              <a:t>For thou wilt light my candle: the LORD my God will enlighten my darkness, the light of v. 3.</a:t>
            </a:r>
            <a:endParaRPr lang="en-US" sz="1500" dirty="0"/>
          </a:p>
          <a:p>
            <a:pPr marL="177800" indent="-177800">
              <a:spcAft>
                <a:spcPts val="300"/>
              </a:spcAft>
              <a:buSzPct val="100000"/>
              <a:buChar char="•"/>
            </a:pPr>
            <a:r>
              <a:rPr lang="en-US" sz="1400" b="1" dirty="0">
                <a:solidFill>
                  <a:schemeClr val="accent1"/>
                </a:solidFill>
              </a:rPr>
              <a:t>Prov 20:27. </a:t>
            </a:r>
            <a:pPr indent="0" marL="0">
              <a:spcAft>
                <a:spcPts val="300"/>
              </a:spcAft>
              <a:buNone/>
            </a:pPr>
            <a:r>
              <a:rPr lang="en-US" sz="1400" dirty="0">
                <a:solidFill>
                  <a:schemeClr val="tx1"/>
                </a:solidFill>
              </a:rPr>
              <a:t>The spirit of man is the candle of the LORD, the lamp picture of v. 3.</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125</a:t>
            </a:fld>
            <a:endParaRPr lang="en-US"/>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name="Slide 12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RELATED BIBLE PASSAGES  ·  2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Job 29 — Job: People Knew</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The secret of God upon my tabernacle</a:t>
            </a:r>
            <a:endParaRPr lang="en-US" sz="1500" dirty="0"/>
          </a:p>
          <a:p>
            <a:pPr marL="177800" indent="-177800">
              <a:spcAft>
                <a:spcPts val="300"/>
              </a:spcAft>
              <a:buSzPct val="100000"/>
              <a:buChar char="•"/>
            </a:pPr>
            <a:r>
              <a:rPr lang="en-US" sz="1400" b="1" dirty="0">
                <a:solidFill>
                  <a:schemeClr val="accent1"/>
                </a:solidFill>
              </a:rPr>
              <a:t>Ps 25:14. </a:t>
            </a:r>
            <a:pPr indent="0" marL="0">
              <a:spcAft>
                <a:spcPts val="300"/>
              </a:spcAft>
              <a:buNone/>
            </a:pPr>
            <a:r>
              <a:rPr lang="en-US" sz="1400" dirty="0">
                <a:solidFill>
                  <a:schemeClr val="tx1"/>
                </a:solidFill>
              </a:rPr>
              <a:t>The secret of the LORD is with them that fear him, the friendship of v. 4.</a:t>
            </a:r>
            <a:endParaRPr lang="en-US" sz="1500" dirty="0"/>
          </a:p>
          <a:p>
            <a:pPr marL="177800" indent="-177800">
              <a:spcAft>
                <a:spcPts val="300"/>
              </a:spcAft>
              <a:buSzPct val="100000"/>
              <a:buChar char="•"/>
            </a:pPr>
            <a:r>
              <a:rPr lang="en-US" sz="1400" b="1" dirty="0">
                <a:solidFill>
                  <a:schemeClr val="accent1"/>
                </a:solidFill>
              </a:rPr>
              <a:t>Prov 3:32. </a:t>
            </a:r>
            <a:pPr indent="0" marL="0">
              <a:spcAft>
                <a:spcPts val="300"/>
              </a:spcAft>
              <a:buNone/>
            </a:pPr>
            <a:r>
              <a:rPr lang="en-US" sz="1400" dirty="0">
                <a:solidFill>
                  <a:schemeClr val="tx1"/>
                </a:solidFill>
              </a:rPr>
              <a:t>His secret is with the righteous, the same counsel as v. 4.</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Eyes to the blind and a father to the poor</a:t>
            </a:r>
            <a:endParaRPr lang="en-US" sz="1500" dirty="0"/>
          </a:p>
          <a:p>
            <a:pPr marL="177800" indent="-177800">
              <a:spcAft>
                <a:spcPts val="300"/>
              </a:spcAft>
              <a:buSzPct val="100000"/>
              <a:buChar char="•"/>
            </a:pPr>
            <a:r>
              <a:rPr lang="en-US" sz="1400" b="1" dirty="0">
                <a:solidFill>
                  <a:schemeClr val="accent1"/>
                </a:solidFill>
              </a:rPr>
              <a:t>Isa 58:7. </a:t>
            </a:r>
            <a:pPr indent="0" marL="0">
              <a:spcAft>
                <a:spcPts val="300"/>
              </a:spcAft>
              <a:buNone/>
            </a:pPr>
            <a:r>
              <a:rPr lang="en-US" sz="1400" dirty="0">
                <a:solidFill>
                  <a:schemeClr val="tx1"/>
                </a:solidFill>
              </a:rPr>
              <a:t>Is it not to deal thy bread to the hungry, and that thou bring the poor that are cast out to thy house?, the works of vv. 12-16.</a:t>
            </a:r>
            <a:endParaRPr lang="en-US" sz="1500" dirty="0"/>
          </a:p>
          <a:p>
            <a:pPr marL="177800" indent="-177800">
              <a:spcAft>
                <a:spcPts val="300"/>
              </a:spcAft>
              <a:buSzPct val="100000"/>
              <a:buChar char="•"/>
            </a:pPr>
            <a:r>
              <a:rPr lang="en-US" sz="1400" b="1" dirty="0">
                <a:solidFill>
                  <a:schemeClr val="accent1"/>
                </a:solidFill>
              </a:rPr>
              <a:t>Jas 1:27. </a:t>
            </a:r>
            <a:pPr indent="0" marL="0">
              <a:spcAft>
                <a:spcPts val="300"/>
              </a:spcAft>
              <a:buNone/>
            </a:pPr>
            <a:r>
              <a:rPr lang="en-US" sz="1400" dirty="0">
                <a:solidFill>
                  <a:schemeClr val="tx1"/>
                </a:solidFill>
              </a:rPr>
              <a:t>To visit the fatherless and widows in their affliction, pure religion as in vv. 12-13.</a:t>
            </a:r>
            <a:endParaRPr lang="en-US" sz="1500" dirty="0"/>
          </a:p>
          <a:p>
            <a:pPr marL="177800" indent="-177800">
              <a:spcAft>
                <a:spcPts val="300"/>
              </a:spcAft>
              <a:buSzPct val="100000"/>
              <a:buChar char="•"/>
            </a:pPr>
            <a:r>
              <a:rPr lang="en-US" sz="1400" b="1" dirty="0">
                <a:solidFill>
                  <a:schemeClr val="accent1"/>
                </a:solidFill>
              </a:rPr>
              <a:t>Prov 31:9. </a:t>
            </a:r>
            <a:pPr indent="0" marL="0">
              <a:spcAft>
                <a:spcPts val="300"/>
              </a:spcAft>
              <a:buNone/>
            </a:pPr>
            <a:r>
              <a:rPr lang="en-US" sz="1400" dirty="0">
                <a:solidFill>
                  <a:schemeClr val="tx1"/>
                </a:solidFill>
              </a:rPr>
              <a:t>Plead the cause of the poor and needy, searching out the cause in v. 16.</a:t>
            </a:r>
            <a:endParaRPr lang="en-US" sz="1500" dirty="0"/>
          </a:p>
          <a:p>
            <a:pPr marL="177800" indent="-177800">
              <a:spcAft>
                <a:spcPts val="300"/>
              </a:spcAft>
              <a:buSzPct val="100000"/>
              <a:buChar char="•"/>
            </a:pPr>
            <a:r>
              <a:rPr lang="en-US" sz="1400" b="1" dirty="0">
                <a:solidFill>
                  <a:schemeClr val="accent1"/>
                </a:solidFill>
              </a:rPr>
              <a:t>Matt 11:5. </a:t>
            </a:r>
            <a:pPr indent="0" marL="0">
              <a:spcAft>
                <a:spcPts val="300"/>
              </a:spcAft>
              <a:buNone/>
            </a:pPr>
            <a:r>
              <a:rPr lang="en-US" sz="1400" dirty="0">
                <a:solidFill>
                  <a:schemeClr val="tx1"/>
                </a:solidFill>
              </a:rPr>
              <a:t>The blind receive their sight, and the lame walk, Christ the greater helper of the blind and lame of v. 15 (an interpretation).</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126</a:t>
            </a:fld>
            <a:endParaRPr lang="en-US"/>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name="Slide 12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RELATED BIBLE PASSAGES  ·  3 OF 3</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Job 29 — Job: People Knew</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rel-card"/>
          <p:cNvSpPr/>
          <p:nvPr/>
        </p:nvSpPr>
        <p:spPr>
          <a:xfrm>
            <a:off x="548640" y="1508760"/>
            <a:ext cx="11094415" cy="4617720"/>
          </a:xfrm>
          <a:prstGeom prst="roundRect">
            <a:avLst>
              <a:gd name="adj" fmla="val 1980"/>
            </a:avLst>
          </a:prstGeom>
          <a:solidFill>
            <a:schemeClr val="bg2"/>
          </a:solidFill>
          <a:ln/>
        </p:spPr>
      </p:sp>
      <p:sp>
        <p:nvSpPr>
          <p:cNvPr id="6" name="icon-bg-book"/>
          <p:cNvSpPr/>
          <p:nvPr/>
        </p:nvSpPr>
        <p:spPr>
          <a:xfrm>
            <a:off x="822960" y="1737360"/>
            <a:ext cx="438912" cy="438912"/>
          </a:xfrm>
          <a:prstGeom prst="ellipse">
            <a:avLst/>
          </a:prstGeom>
          <a:solidFill>
            <a:schemeClr val="accent1"/>
          </a:solidFill>
          <a:ln/>
        </p:spPr>
      </p:sp>
      <p:pic>
        <p:nvPicPr>
          <p:cNvPr id="7" name="icon-book" descr="book">    </p:cNvPr>
          <p:cNvPicPr>
            <a:picLocks noChangeAspect="1"/>
          </p:cNvPicPr>
          <p:nvPr/>
        </p:nvPicPr>
        <p:blipFill>
          <a:blip r:embed="rId2"/>
          <a:stretch>
            <a:fillRect/>
          </a:stretch>
        </p:blipFill>
        <p:spPr>
          <a:xfrm>
            <a:off x="921715" y="1836115"/>
            <a:ext cx="241402" cy="241402"/>
          </a:xfrm>
          <a:prstGeom prst="rect">
            <a:avLst/>
          </a:prstGeom>
        </p:spPr>
      </p:pic>
      <p:sp>
        <p:nvSpPr>
          <p:cNvPr id="8" name="rel-text"/>
          <p:cNvSpPr txBox="1"/>
          <p:nvPr/>
        </p:nvSpPr>
        <p:spPr>
          <a:xfrm>
            <a:off x="1463040" y="1737360"/>
            <a:ext cx="9905695" cy="4206240"/>
          </a:xfrm>
          <a:prstGeom prst="rect">
            <a:avLst/>
          </a:prstGeom>
          <a:noFill/>
          <a:ln/>
        </p:spPr>
        <p:txBody>
          <a:bodyPr wrap="square" lIns="0" tIns="0" rIns="0" bIns="0" rtlCol="0" anchor="t"/>
          <a:lstStyle/>
          <a:p>
            <a:pPr indent="0" marL="0">
              <a:spcAft>
                <a:spcPts val="300"/>
              </a:spcAft>
              <a:buNone/>
            </a:pPr>
            <a:r>
              <a:rPr lang="en-US" sz="1500" b="1" dirty="0">
                <a:solidFill>
                  <a:schemeClr val="tx2"/>
                </a:solidFill>
                <a:latin typeface="Cambria" pitchFamily="34" charset="0"/>
                <a:ea typeface="Cambria" pitchFamily="34" charset="-122"/>
                <a:cs typeface="Cambria" pitchFamily="34" charset="-120"/>
              </a:rPr>
              <a:t>Clothed with righteousness</a:t>
            </a:r>
            <a:endParaRPr lang="en-US" sz="1500" dirty="0"/>
          </a:p>
          <a:p>
            <a:pPr marL="177800" indent="-177800">
              <a:spcAft>
                <a:spcPts val="300"/>
              </a:spcAft>
              <a:buSzPct val="100000"/>
              <a:buChar char="•"/>
            </a:pPr>
            <a:r>
              <a:rPr lang="en-US" sz="1400" b="1" dirty="0">
                <a:solidFill>
                  <a:schemeClr val="accent1"/>
                </a:solidFill>
              </a:rPr>
              <a:t>Isa 61:10. </a:t>
            </a:r>
            <a:pPr indent="0" marL="0">
              <a:spcAft>
                <a:spcPts val="300"/>
              </a:spcAft>
              <a:buNone/>
            </a:pPr>
            <a:r>
              <a:rPr lang="en-US" sz="1400" dirty="0">
                <a:solidFill>
                  <a:schemeClr val="tx1"/>
                </a:solidFill>
              </a:rPr>
              <a:t>He hath covered me with the robe of righteousness, the robe of v. 14.</a:t>
            </a:r>
            <a:endParaRPr lang="en-US" sz="1500" dirty="0"/>
          </a:p>
          <a:p>
            <a:pPr marL="177800" indent="-177800">
              <a:spcAft>
                <a:spcPts val="300"/>
              </a:spcAft>
              <a:buSzPct val="100000"/>
              <a:buChar char="•"/>
            </a:pPr>
            <a:r>
              <a:rPr lang="en-US" sz="1400" b="1" dirty="0">
                <a:solidFill>
                  <a:schemeClr val="accent1"/>
                </a:solidFill>
              </a:rPr>
              <a:t>Ps 132:9. </a:t>
            </a:r>
            <a:pPr indent="0" marL="0">
              <a:spcAft>
                <a:spcPts val="300"/>
              </a:spcAft>
              <a:buNone/>
            </a:pPr>
            <a:r>
              <a:rPr lang="en-US" sz="1400" dirty="0">
                <a:solidFill>
                  <a:schemeClr val="tx1"/>
                </a:solidFill>
              </a:rPr>
              <a:t>Let thy priests be clothed with righteousness, the clothing of v. 14.</a:t>
            </a:r>
            <a:endParaRPr lang="en-US" sz="1500" dirty="0"/>
          </a:p>
          <a:p>
            <a:pPr marL="177800" indent="-177800">
              <a:spcAft>
                <a:spcPts val="300"/>
              </a:spcAft>
              <a:buSzPct val="100000"/>
              <a:buChar char="•"/>
            </a:pPr>
            <a:r>
              <a:rPr lang="en-US" sz="1400" b="1" dirty="0">
                <a:solidFill>
                  <a:schemeClr val="accent1"/>
                </a:solidFill>
              </a:rPr>
              <a:t>Eph 6:14. </a:t>
            </a:r>
            <a:pPr indent="0" marL="0">
              <a:spcAft>
                <a:spcPts val="300"/>
              </a:spcAft>
              <a:buNone/>
            </a:pPr>
            <a:r>
              <a:rPr lang="en-US" sz="1400" dirty="0">
                <a:solidFill>
                  <a:schemeClr val="tx1"/>
                </a:solidFill>
              </a:rPr>
              <a:t>Having on the breastplate of righteousness, the same picture as v. 14.</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Words that dropped like rain</a:t>
            </a:r>
            <a:endParaRPr lang="en-US" sz="1500" dirty="0"/>
          </a:p>
          <a:p>
            <a:pPr marL="177800" indent="-177800">
              <a:spcAft>
                <a:spcPts val="300"/>
              </a:spcAft>
              <a:buSzPct val="100000"/>
              <a:buChar char="•"/>
            </a:pPr>
            <a:r>
              <a:rPr lang="en-US" sz="1400" b="1" dirty="0">
                <a:solidFill>
                  <a:schemeClr val="accent1"/>
                </a:solidFill>
              </a:rPr>
              <a:t>Deut 32:2. </a:t>
            </a:r>
            <a:pPr indent="0" marL="0">
              <a:spcAft>
                <a:spcPts val="300"/>
              </a:spcAft>
              <a:buNone/>
            </a:pPr>
            <a:r>
              <a:rPr lang="en-US" sz="1400" dirty="0">
                <a:solidFill>
                  <a:schemeClr val="tx1"/>
                </a:solidFill>
              </a:rPr>
              <a:t>My doctrine shall drop as the rain, my speech shall distil as the dew, the speech of vv. 22-23.</a:t>
            </a:r>
            <a:endParaRPr lang="en-US" sz="1500" dirty="0"/>
          </a:p>
          <a:p>
            <a:pPr marL="177800" indent="-177800">
              <a:spcAft>
                <a:spcPts val="300"/>
              </a:spcAft>
              <a:buSzPct val="100000"/>
              <a:buChar char="•"/>
            </a:pPr>
            <a:r>
              <a:rPr lang="en-US" sz="1400" b="1" dirty="0">
                <a:solidFill>
                  <a:schemeClr val="accent1"/>
                </a:solidFill>
              </a:rPr>
              <a:t>Hos 6:3. </a:t>
            </a:r>
            <a:pPr indent="0" marL="0">
              <a:spcAft>
                <a:spcPts val="300"/>
              </a:spcAft>
              <a:buNone/>
            </a:pPr>
            <a:r>
              <a:rPr lang="en-US" sz="1400" dirty="0">
                <a:solidFill>
                  <a:schemeClr val="tx1"/>
                </a:solidFill>
              </a:rPr>
              <a:t>He shall come unto us as the rain, as the latter and former rain unto the earth, the latter rain of v. 23.</a:t>
            </a:r>
            <a:endParaRPr lang="en-US" sz="1500" dirty="0"/>
          </a:p>
          <a:p>
            <a:pPr marL="177800" indent="-177800">
              <a:spcAft>
                <a:spcPts val="300"/>
              </a:spcAft>
              <a:buSzPct val="100000"/>
              <a:buChar char="•"/>
            </a:pPr>
            <a:r>
              <a:rPr lang="en-US" sz="1400" b="1" dirty="0">
                <a:solidFill>
                  <a:schemeClr val="accent1"/>
                </a:solidFill>
              </a:rPr>
              <a:t>Ps 1:3. </a:t>
            </a:r>
            <a:pPr indent="0" marL="0">
              <a:spcAft>
                <a:spcPts val="300"/>
              </a:spcAft>
              <a:buNone/>
            </a:pPr>
            <a:r>
              <a:rPr lang="en-US" sz="1400" dirty="0">
                <a:solidFill>
                  <a:schemeClr val="tx1"/>
                </a:solidFill>
              </a:rPr>
              <a:t>He shall be like a tree planted by the rivers of water, the root by the waters of v. 19.</a:t>
            </a:r>
            <a:endParaRPr lang="en-US" sz="1500" dirty="0"/>
          </a:p>
          <a:p>
            <a:pPr indent="0" marL="0">
              <a:spcBef>
                <a:spcPts val="600"/>
              </a:spcBef>
              <a:spcAft>
                <a:spcPts val="300"/>
              </a:spcAft>
              <a:buNone/>
            </a:pPr>
            <a:r>
              <a:rPr lang="en-US" sz="1500" b="1" dirty="0">
                <a:solidFill>
                  <a:schemeClr val="tx2"/>
                </a:solidFill>
                <a:latin typeface="Cambria" pitchFamily="34" charset="0"/>
                <a:ea typeface="Cambria" pitchFamily="34" charset="-122"/>
                <a:cs typeface="Cambria" pitchFamily="34" charset="-120"/>
              </a:rPr>
              <a:t>Possible Backgrounds</a:t>
            </a:r>
            <a:endParaRPr lang="en-US" sz="1500" dirty="0"/>
          </a:p>
          <a:p>
            <a:pPr marL="177800" indent="-177800">
              <a:spcAft>
                <a:spcPts val="300"/>
              </a:spcAft>
              <a:buSzPct val="100000"/>
              <a:buChar char="•"/>
            </a:pPr>
            <a:r>
              <a:rPr lang="en-US" sz="1400" b="1" dirty="0">
                <a:solidFill>
                  <a:schemeClr val="accent1"/>
                </a:solidFill>
              </a:rPr>
              <a:t>Job 30:1. </a:t>
            </a:r>
            <a:pPr indent="0" marL="0">
              <a:spcAft>
                <a:spcPts val="300"/>
              </a:spcAft>
              <a:buNone/>
            </a:pPr>
            <a:r>
              <a:rPr lang="en-US" sz="1400" dirty="0">
                <a:solidFill>
                  <a:schemeClr val="tx1"/>
                </a:solidFill>
              </a:rPr>
              <a:t>But now they that are younger than I have me in derision, the reversal that follows the honour of v. 8.</a:t>
            </a:r>
            <a:endParaRPr lang="en-US" sz="1500" dirty="0"/>
          </a:p>
          <a:p>
            <a:pPr marL="177800" indent="-177800">
              <a:spcAft>
                <a:spcPts val="300"/>
              </a:spcAft>
              <a:buSzPct val="100000"/>
              <a:buChar char="•"/>
            </a:pPr>
            <a:r>
              <a:rPr lang="en-US" sz="1400" b="1" dirty="0">
                <a:solidFill>
                  <a:schemeClr val="accent1"/>
                </a:solidFill>
              </a:rPr>
              <a:t>Ruth 4:1. </a:t>
            </a:r>
            <a:pPr indent="0" marL="0">
              <a:spcAft>
                <a:spcPts val="300"/>
              </a:spcAft>
              <a:buNone/>
            </a:pPr>
            <a:r>
              <a:rPr lang="en-US" sz="1400" dirty="0">
                <a:solidFill>
                  <a:schemeClr val="tx1"/>
                </a:solidFill>
              </a:rPr>
              <a:t>Then went Boaz up to the gate, and sat him down there, the city gate where elders sat, the setting of v. 7.</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127</a:t>
            </a:fld>
            <a:endParaRPr lang="en-US"/>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name="Slide 12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TEXT &amp; TRANSLATION ISSUES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Job 29 — Job: People Knew</a:t>
            </a:r>
            <a:endParaRPr lang="en-US" sz="3200" dirty="0"/>
          </a:p>
        </p:txBody>
      </p:sp>
      <p:sp>
        <p:nvSpPr>
          <p:cNvPr id="4" name="back-to-contents">
            <a:hlinkClick r:id="rId5"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5"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tt-card"/>
          <p:cNvSpPr/>
          <p:nvPr/>
        </p:nvSpPr>
        <p:spPr>
          <a:xfrm>
            <a:off x="548640" y="1508760"/>
            <a:ext cx="11094415" cy="4617720"/>
          </a:xfrm>
          <a:prstGeom prst="roundRect">
            <a:avLst>
              <a:gd name="adj" fmla="val 1980"/>
            </a:avLst>
          </a:prstGeom>
          <a:solidFill>
            <a:schemeClr val="bg2"/>
          </a:solidFill>
          <a:ln/>
        </p:spPr>
      </p:sp>
      <p:sp>
        <p:nvSpPr>
          <p:cNvPr id="6" name="icon-bg-lang"/>
          <p:cNvSpPr/>
          <p:nvPr/>
        </p:nvSpPr>
        <p:spPr>
          <a:xfrm>
            <a:off x="822960" y="1737360"/>
            <a:ext cx="438912" cy="438912"/>
          </a:xfrm>
          <a:prstGeom prst="ellipse">
            <a:avLst/>
          </a:prstGeom>
          <a:solidFill>
            <a:schemeClr val="accent1"/>
          </a:solidFill>
          <a:ln/>
        </p:spPr>
      </p:sp>
      <p:pic>
        <p:nvPicPr>
          <p:cNvPr id="7" name="icon-lang" descr="lang">    </p:cNvPr>
          <p:cNvPicPr>
            <a:picLocks noChangeAspect="1"/>
          </p:cNvPicPr>
          <p:nvPr/>
        </p:nvPicPr>
        <p:blipFill>
          <a:blip r:embed="rId2"/>
          <a:stretch>
            <a:fillRect/>
          </a:stretch>
        </p:blipFill>
        <p:spPr>
          <a:xfrm>
            <a:off x="921715" y="1836115"/>
            <a:ext cx="241402" cy="241402"/>
          </a:xfrm>
          <a:prstGeom prst="rect">
            <a:avLst/>
          </a:prstGeom>
        </p:spPr>
      </p:pic>
      <p:sp>
        <p:nvSpPr>
          <p:cNvPr id="8" name="tt-text"/>
          <p:cNvSpPr txBox="1"/>
          <p:nvPr/>
        </p:nvSpPr>
        <p:spPr>
          <a:xfrm>
            <a:off x="1463040" y="1737360"/>
            <a:ext cx="9905695" cy="4206240"/>
          </a:xfrm>
          <a:prstGeom prst="rect">
            <a:avLst/>
          </a:prstGeom>
          <a:noFill/>
          <a:ln/>
        </p:spPr>
        <p:txBody>
          <a:bodyPr wrap="square" lIns="0" tIns="0" rIns="0" bIns="0" rtlCol="0" anchor="t"/>
          <a:lstStyle/>
          <a:p>
            <a:pPr indent="0" marL="0">
              <a:spcAft>
                <a:spcPts val="800"/>
              </a:spcAft>
              <a:buNone/>
            </a:pPr>
            <a:r>
              <a:rPr lang="en-US" sz="1600" b="1" dirty="0">
                <a:solidFill>
                  <a:schemeClr val="accent1"/>
                </a:solidFill>
              </a:rPr>
              <a:t>v. 1. </a:t>
            </a:r>
            <a:pPr indent="0" marL="0">
              <a:spcAft>
                <a:spcPts val="800"/>
              </a:spcAft>
              <a:buNone/>
            </a:pPr>
            <a:r>
              <a:rPr lang="en-US" sz="1600" dirty="0">
                <a:solidFill>
                  <a:schemeClr val="tx1"/>
                </a:solidFill>
              </a:rPr>
              <a:t>Parable is "mashal," a discourse or poem, not a story. Job continues his speech from Job 27:1.</a:t>
            </a:r>
            <a:endParaRPr lang="en-US" sz="1600" dirty="0"/>
          </a:p>
          <a:p>
            <a:pPr indent="0" marL="0">
              <a:spcAft>
                <a:spcPts val="800"/>
              </a:spcAft>
              <a:buNone/>
            </a:pPr>
            <a:r>
              <a:rPr lang="en-US" sz="1600" b="1" dirty="0">
                <a:solidFill>
                  <a:schemeClr val="accent1"/>
                </a:solidFill>
              </a:rPr>
              <a:t>v. 4. </a:t>
            </a:r>
            <a:pPr indent="0" marL="0">
              <a:spcAft>
                <a:spcPts val="800"/>
              </a:spcAft>
              <a:buNone/>
            </a:pPr>
            <a:r>
              <a:rPr lang="en-US" sz="1600" dirty="0">
                <a:solidFill>
                  <a:schemeClr val="tx1"/>
                </a:solidFill>
              </a:rPr>
              <a:t>The secret of God is "sod," the close friendship or counsel of God.</a:t>
            </a:r>
            <a:endParaRPr lang="en-US" sz="1600" dirty="0"/>
          </a:p>
          <a:p>
            <a:pPr indent="0" marL="0">
              <a:spcAft>
                <a:spcPts val="800"/>
              </a:spcAft>
              <a:buNone/>
            </a:pPr>
            <a:r>
              <a:rPr lang="en-US" sz="1600" b="1" dirty="0">
                <a:solidFill>
                  <a:schemeClr val="accent1"/>
                </a:solidFill>
              </a:rPr>
              <a:t>v. 6. </a:t>
            </a:r>
            <a:pPr indent="0" marL="0">
              <a:spcAft>
                <a:spcPts val="800"/>
              </a:spcAft>
              <a:buNone/>
            </a:pPr>
            <a:r>
              <a:rPr lang="en-US" sz="1600" dirty="0">
                <a:solidFill>
                  <a:schemeClr val="tx1"/>
                </a:solidFill>
              </a:rPr>
              <a:t>Butter is "chemah," curds or cream, a picture of plenty, not churned butter.</a:t>
            </a:r>
            <a:endParaRPr lang="en-US" sz="1600" dirty="0"/>
          </a:p>
          <a:p>
            <a:pPr indent="0" marL="0">
              <a:spcAft>
                <a:spcPts val="800"/>
              </a:spcAft>
              <a:buNone/>
            </a:pPr>
            <a:r>
              <a:rPr lang="en-US" sz="1600" b="1" dirty="0">
                <a:solidFill>
                  <a:schemeClr val="accent1"/>
                </a:solidFill>
              </a:rPr>
              <a:t>v. 18. </a:t>
            </a:r>
            <a:pPr indent="0" marL="0">
              <a:spcAft>
                <a:spcPts val="800"/>
              </a:spcAft>
              <a:buNone/>
            </a:pPr>
            <a:r>
              <a:rPr lang="en-US" sz="1600" dirty="0">
                <a:solidFill>
                  <a:schemeClr val="tx1"/>
                </a:solidFill>
              </a:rPr>
              <a:t>Sand may also be read as the phoenix, "chol," a bird said to renew its life; a few versions take it so.</a:t>
            </a:r>
            <a:endParaRPr lang="en-US" sz="1600" dirty="0"/>
          </a:p>
          <a:p>
            <a:pPr indent="0" marL="0">
              <a:spcAft>
                <a:spcPts val="800"/>
              </a:spcAft>
              <a:buNone/>
            </a:pPr>
            <a:r>
              <a:rPr lang="en-US" sz="1600" b="1" dirty="0">
                <a:solidFill>
                  <a:schemeClr val="accent1"/>
                </a:solidFill>
              </a:rPr>
              <a:t>v. 24. </a:t>
            </a:r>
            <a:pPr indent="0" marL="0">
              <a:spcAft>
                <a:spcPts val="800"/>
              </a:spcAft>
              <a:buNone/>
            </a:pPr>
            <a:r>
              <a:rPr lang="en-US" sz="1600" dirty="0">
                <a:solidFill>
                  <a:schemeClr val="tx1"/>
                </a:solidFill>
              </a:rPr>
              <a:t>If I laughed on them, they believed it not may mean they could hardly believe Job would smile on them, or that his smile encouraged them when they lost hope.</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128</a:t>
            </a:fld>
            <a:endParaRPr lang="en-US"/>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name="Slide 12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THE MAIN PEOPLE &amp; PLACES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Job 29 — Job: People Knew</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p-card-0"/>
          <p:cNvSpPr/>
          <p:nvPr/>
        </p:nvSpPr>
        <p:spPr>
          <a:xfrm>
            <a:off x="548640" y="1508760"/>
            <a:ext cx="6766560" cy="4617720"/>
          </a:xfrm>
          <a:prstGeom prst="roundRect">
            <a:avLst>
              <a:gd name="adj" fmla="val 1980"/>
            </a:avLst>
          </a:prstGeom>
          <a:solidFill>
            <a:schemeClr val="bg2"/>
          </a:solidFill>
          <a:ln/>
        </p:spPr>
      </p:sp>
      <p:sp>
        <p:nvSpPr>
          <p:cNvPr id="6" name="icon-bg-user"/>
          <p:cNvSpPr/>
          <p:nvPr/>
        </p:nvSpPr>
        <p:spPr>
          <a:xfrm>
            <a:off x="822960" y="1737360"/>
            <a:ext cx="438912" cy="438912"/>
          </a:xfrm>
          <a:prstGeom prst="ellipse">
            <a:avLst/>
          </a:prstGeom>
          <a:solidFill>
            <a:schemeClr val="accent1"/>
          </a:solidFill>
          <a:ln/>
        </p:spPr>
      </p:sp>
      <p:pic>
        <p:nvPicPr>
          <p:cNvPr id="7" name="icon-user" descr="user">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5650992"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The Main People</a:t>
            </a:r>
            <a:endParaRPr lang="en-US" sz="1700" dirty="0"/>
          </a:p>
        </p:txBody>
      </p:sp>
      <p:sp>
        <p:nvSpPr>
          <p:cNvPr id="9" name="pp-text-0"/>
          <p:cNvSpPr txBox="1"/>
          <p:nvPr/>
        </p:nvSpPr>
        <p:spPr>
          <a:xfrm>
            <a:off x="822960" y="2331720"/>
            <a:ext cx="6217920"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Job, who continued his parable (vv. 1-25).</a:t>
            </a:r>
            <a:endParaRPr lang="en-US" sz="1400" dirty="0"/>
          </a:p>
          <a:p>
            <a:pPr marL="203200" indent="-203200">
              <a:spcAft>
                <a:spcPts val="600"/>
              </a:spcAft>
              <a:buSzPct val="100000"/>
              <a:buChar char="•"/>
            </a:pPr>
            <a:r>
              <a:rPr lang="en-US" sz="1400" dirty="0">
                <a:solidFill>
                  <a:schemeClr val="tx1"/>
                </a:solidFill>
              </a:rPr>
              <a:t>God, the Almighty, who preserved him (vv. 2-5).</a:t>
            </a:r>
            <a:endParaRPr lang="en-US" sz="1400" dirty="0"/>
          </a:p>
          <a:p>
            <a:pPr marL="203200" indent="-203200">
              <a:spcAft>
                <a:spcPts val="600"/>
              </a:spcAft>
              <a:buSzPct val="100000"/>
              <a:buChar char="•"/>
            </a:pPr>
            <a:r>
              <a:rPr lang="en-US" sz="1400" dirty="0">
                <a:solidFill>
                  <a:schemeClr val="tx1"/>
                </a:solidFill>
              </a:rPr>
              <a:t>Job's children, once about him (v. 5).</a:t>
            </a:r>
            <a:endParaRPr lang="en-US" sz="1400" dirty="0"/>
          </a:p>
          <a:p>
            <a:pPr marL="203200" indent="-203200">
              <a:spcAft>
                <a:spcPts val="600"/>
              </a:spcAft>
              <a:buSzPct val="100000"/>
              <a:buChar char="•"/>
            </a:pPr>
            <a:r>
              <a:rPr lang="en-US" sz="1400" dirty="0">
                <a:solidFill>
                  <a:schemeClr val="tx1"/>
                </a:solidFill>
              </a:rPr>
              <a:t>The young men and the aged (v. 8).</a:t>
            </a:r>
            <a:endParaRPr lang="en-US" sz="1400" dirty="0"/>
          </a:p>
          <a:p>
            <a:pPr marL="203200" indent="-203200">
              <a:spcAft>
                <a:spcPts val="600"/>
              </a:spcAft>
              <a:buSzPct val="100000"/>
              <a:buChar char="•"/>
            </a:pPr>
            <a:r>
              <a:rPr lang="en-US" sz="1400" dirty="0">
                <a:solidFill>
                  <a:schemeClr val="tx1"/>
                </a:solidFill>
              </a:rPr>
              <a:t>The princes and the nobles (vv. 9-10).</a:t>
            </a:r>
            <a:endParaRPr lang="en-US" sz="1400" dirty="0"/>
          </a:p>
          <a:p>
            <a:pPr marL="203200" indent="-203200">
              <a:spcAft>
                <a:spcPts val="600"/>
              </a:spcAft>
              <a:buSzPct val="100000"/>
              <a:buChar char="•"/>
            </a:pPr>
            <a:r>
              <a:rPr lang="en-US" sz="1400" dirty="0">
                <a:solidFill>
                  <a:schemeClr val="tx1"/>
                </a:solidFill>
              </a:rPr>
              <a:t>The poor, the fatherless, and him that had none to help him (vv. 12, 16).</a:t>
            </a:r>
            <a:endParaRPr lang="en-US" sz="1400" dirty="0"/>
          </a:p>
          <a:p>
            <a:pPr marL="203200" indent="-203200">
              <a:spcAft>
                <a:spcPts val="600"/>
              </a:spcAft>
              <a:buSzPct val="100000"/>
              <a:buChar char="•"/>
            </a:pPr>
            <a:r>
              <a:rPr lang="en-US" sz="1400" dirty="0">
                <a:solidFill>
                  <a:schemeClr val="tx1"/>
                </a:solidFill>
              </a:rPr>
              <a:t>Him that was ready to perish, and the widow (v. 13).</a:t>
            </a:r>
            <a:endParaRPr lang="en-US" sz="1400" dirty="0"/>
          </a:p>
          <a:p>
            <a:pPr marL="203200" indent="-203200">
              <a:spcAft>
                <a:spcPts val="600"/>
              </a:spcAft>
              <a:buSzPct val="100000"/>
              <a:buChar char="•"/>
            </a:pPr>
            <a:r>
              <a:rPr lang="en-US" sz="1400" dirty="0">
                <a:solidFill>
                  <a:schemeClr val="tx1"/>
                </a:solidFill>
              </a:rPr>
              <a:t>The blind and the lame (v. 15).</a:t>
            </a:r>
            <a:endParaRPr lang="en-US" sz="1400" dirty="0"/>
          </a:p>
          <a:p>
            <a:pPr marL="203200" indent="-203200">
              <a:spcAft>
                <a:spcPts val="600"/>
              </a:spcAft>
              <a:buSzPct val="100000"/>
              <a:buChar char="•"/>
            </a:pPr>
            <a:r>
              <a:rPr lang="en-US" sz="1400" dirty="0">
                <a:solidFill>
                  <a:schemeClr val="tx1"/>
                </a:solidFill>
              </a:rPr>
              <a:t>The wicked, whose jaws he brake (v. 17).</a:t>
            </a:r>
            <a:endParaRPr lang="en-US" sz="1400" dirty="0"/>
          </a:p>
          <a:p>
            <a:pPr marL="203200" indent="-203200">
              <a:spcAft>
                <a:spcPts val="600"/>
              </a:spcAft>
              <a:buSzPct val="100000"/>
              <a:buChar char="•"/>
            </a:pPr>
            <a:r>
              <a:rPr lang="en-US" sz="1400" dirty="0">
                <a:solidFill>
                  <a:schemeClr val="tx1"/>
                </a:solidFill>
              </a:rPr>
              <a:t>The men who waited for his counsel, and the mourners (vv. 21-25).</a:t>
            </a:r>
            <a:endParaRPr lang="en-US" sz="1400" dirty="0"/>
          </a:p>
        </p:txBody>
      </p:sp>
      <p:sp>
        <p:nvSpPr>
          <p:cNvPr id="10" name="pp-card-1"/>
          <p:cNvSpPr/>
          <p:nvPr/>
        </p:nvSpPr>
        <p:spPr>
          <a:xfrm>
            <a:off x="7589520" y="1508760"/>
            <a:ext cx="4053535" cy="4617720"/>
          </a:xfrm>
          <a:prstGeom prst="roundRect">
            <a:avLst>
              <a:gd name="adj" fmla="val 2256"/>
            </a:avLst>
          </a:prstGeom>
          <a:solidFill>
            <a:schemeClr val="bg2"/>
          </a:solidFill>
          <a:ln/>
        </p:spPr>
      </p:sp>
      <p:sp>
        <p:nvSpPr>
          <p:cNvPr id="11" name="icon-bg-pin"/>
          <p:cNvSpPr/>
          <p:nvPr/>
        </p:nvSpPr>
        <p:spPr>
          <a:xfrm>
            <a:off x="7863840" y="1737360"/>
            <a:ext cx="438912" cy="438912"/>
          </a:xfrm>
          <a:prstGeom prst="ellipse">
            <a:avLst/>
          </a:prstGeom>
          <a:solidFill>
            <a:schemeClr val="accent3"/>
          </a:solidFill>
          <a:ln/>
        </p:spPr>
      </p:sp>
      <p:pic>
        <p:nvPicPr>
          <p:cNvPr id="12" name="icon-pin" descr="pin">    </p:cNvPr>
          <p:cNvPicPr>
            <a:picLocks noChangeAspect="1"/>
          </p:cNvPicPr>
          <p:nvPr/>
        </p:nvPicPr>
        <p:blipFill>
          <a:blip r:embed="rId3"/>
          <a:stretch>
            <a:fillRect/>
          </a:stretch>
        </p:blipFill>
        <p:spPr>
          <a:xfrm>
            <a:off x="7962595" y="1836115"/>
            <a:ext cx="241402" cy="241402"/>
          </a:xfrm>
          <a:prstGeom prst="rect">
            <a:avLst/>
          </a:prstGeom>
        </p:spPr>
      </p:pic>
      <p:sp>
        <p:nvSpPr>
          <p:cNvPr id="13" name="Text 9"/>
          <p:cNvSpPr txBox="1"/>
          <p:nvPr/>
        </p:nvSpPr>
        <p:spPr>
          <a:xfrm>
            <a:off x="8430768" y="1737360"/>
            <a:ext cx="2937967"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Where</a:t>
            </a:r>
            <a:endParaRPr lang="en-US" sz="1700" dirty="0"/>
          </a:p>
        </p:txBody>
      </p:sp>
      <p:sp>
        <p:nvSpPr>
          <p:cNvPr id="14" name="pp-text-1"/>
          <p:cNvSpPr txBox="1"/>
          <p:nvPr/>
        </p:nvSpPr>
        <p:spPr>
          <a:xfrm>
            <a:off x="7863840" y="2331720"/>
            <a:ext cx="3504895" cy="361188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chemeClr val="tx1"/>
                </a:solidFill>
              </a:rPr>
              <a:t>Job's tabernacle, his home (v. 4).</a:t>
            </a:r>
            <a:endParaRPr lang="en-US" sz="1400" dirty="0"/>
          </a:p>
          <a:p>
            <a:pPr marL="203200" indent="-203200">
              <a:spcAft>
                <a:spcPts val="600"/>
              </a:spcAft>
              <a:buSzPct val="100000"/>
              <a:buChar char="•"/>
            </a:pPr>
            <a:r>
              <a:rPr lang="en-US" sz="1400" dirty="0">
                <a:solidFill>
                  <a:schemeClr val="tx1"/>
                </a:solidFill>
              </a:rPr>
              <a:t>The gate through the city, and his seat in the street (v. 7).</a:t>
            </a:r>
            <a:endParaRPr lang="en-US" sz="1400" dirty="0"/>
          </a:p>
          <a:p>
            <a:pPr marL="203200" indent="-203200">
              <a:spcAft>
                <a:spcPts val="600"/>
              </a:spcAft>
              <a:buSzPct val="100000"/>
              <a:buChar char="•"/>
            </a:pPr>
            <a:r>
              <a:rPr lang="en-US" sz="1400" dirty="0">
                <a:solidFill>
                  <a:schemeClr val="tx1"/>
                </a:solidFill>
              </a:rPr>
              <a:t>The waters by which his root was spread (v. 19).</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129</a:t>
            </a:fld>
            <a:endParaRPr lang="en-US"/>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name="Slide 13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WHEN ARE THE EVENTS DESCRIBED</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Job 29 — Job: People Knew</a:t>
            </a:r>
            <a:endParaRPr lang="en-US" sz="3200" dirty="0"/>
          </a:p>
        </p:txBody>
      </p:sp>
      <p:sp>
        <p:nvSpPr>
          <p:cNvPr id="4" name="back-to-contents">
            <a:hlinkClick r:id="rId7"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7"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date-card"/>
          <p:cNvSpPr/>
          <p:nvPr/>
        </p:nvSpPr>
        <p:spPr>
          <a:xfrm>
            <a:off x="548640" y="1508760"/>
            <a:ext cx="11094415" cy="960120"/>
          </a:xfrm>
          <a:prstGeom prst="roundRect">
            <a:avLst>
              <a:gd name="adj" fmla="val 9524"/>
            </a:avLst>
          </a:prstGeom>
          <a:solidFill>
            <a:schemeClr val="tx2"/>
          </a:solidFill>
          <a:ln/>
        </p:spPr>
      </p:sp>
      <p:sp>
        <p:nvSpPr>
          <p:cNvPr id="6" name="icon-bg-hour"/>
          <p:cNvSpPr/>
          <p:nvPr/>
        </p:nvSpPr>
        <p:spPr>
          <a:xfrm>
            <a:off x="822960" y="1764792"/>
            <a:ext cx="457200" cy="457200"/>
          </a:xfrm>
          <a:prstGeom prst="ellipse">
            <a:avLst/>
          </a:prstGeom>
          <a:solidFill>
            <a:schemeClr val="accent2"/>
          </a:solidFill>
          <a:ln/>
        </p:spPr>
      </p:sp>
      <p:pic>
        <p:nvPicPr>
          <p:cNvPr id="7" name="icon-hour" descr="hour">    </p:cNvPr>
          <p:cNvPicPr>
            <a:picLocks noChangeAspect="1"/>
          </p:cNvPicPr>
          <p:nvPr/>
        </p:nvPicPr>
        <p:blipFill>
          <a:blip r:embed="rId2"/>
          <a:stretch>
            <a:fillRect/>
          </a:stretch>
        </p:blipFill>
        <p:spPr>
          <a:xfrm>
            <a:off x="925830" y="1867662"/>
            <a:ext cx="251460" cy="251460"/>
          </a:xfrm>
          <a:prstGeom prst="rect">
            <a:avLst/>
          </a:prstGeom>
        </p:spPr>
      </p:pic>
      <p:sp>
        <p:nvSpPr>
          <p:cNvPr id="8" name="date-value"/>
          <p:cNvSpPr txBox="1"/>
          <p:nvPr/>
        </p:nvSpPr>
        <p:spPr>
          <a:xfrm>
            <a:off x="1508760" y="1618488"/>
            <a:ext cx="5029200" cy="731520"/>
          </a:xfrm>
          <a:prstGeom prst="rect">
            <a:avLst/>
          </a:prstGeom>
          <a:noFill/>
          <a:ln/>
        </p:spPr>
        <p:txBody>
          <a:bodyPr wrap="square" lIns="0" tIns="0" rIns="0" bIns="0" rtlCol="0" anchor="ctr"/>
          <a:lstStyle/>
          <a:p>
            <a:pPr indent="0" marL="0">
              <a:buNone/>
            </a:pPr>
            <a:r>
              <a:rPr lang="en-US" sz="3400" b="1" dirty="0">
                <a:solidFill>
                  <a:schemeClr val="bg1"/>
                </a:solidFill>
                <a:latin typeface="Cambria" pitchFamily="34" charset="0"/>
                <a:ea typeface="Cambria" pitchFamily="34" charset="-122"/>
                <a:cs typeface="Cambria" pitchFamily="34" charset="-120"/>
              </a:rPr>
              <a:t>Undated</a:t>
            </a:r>
            <a:endParaRPr lang="en-US" sz="3400" dirty="0"/>
          </a:p>
        </p:txBody>
      </p:sp>
      <p:sp>
        <p:nvSpPr>
          <p:cNvPr id="9" name="date-caption"/>
          <p:cNvSpPr txBox="1"/>
          <p:nvPr/>
        </p:nvSpPr>
        <p:spPr>
          <a:xfrm>
            <a:off x="6583680" y="1618488"/>
            <a:ext cx="4785055" cy="731520"/>
          </a:xfrm>
          <a:prstGeom prst="rect">
            <a:avLst/>
          </a:prstGeom>
          <a:noFill/>
          <a:ln/>
        </p:spPr>
        <p:txBody>
          <a:bodyPr wrap="square" lIns="0" tIns="0" rIns="0" bIns="0" rtlCol="0" anchor="ctr"/>
          <a:lstStyle/>
          <a:p>
            <a:pPr algn="r" indent="0" marL="0">
              <a:buNone/>
            </a:pPr>
            <a:r>
              <a:rPr lang="en-US" sz="1400" dirty="0">
                <a:solidFill>
                  <a:schemeClr val="accent5"/>
                </a:solidFill>
              </a:rPr>
              <a:t>Scripture gives no year for this chapter</a:t>
            </a:r>
            <a:endParaRPr lang="en-US" sz="1400" dirty="0"/>
          </a:p>
        </p:txBody>
      </p:sp>
      <p:sp>
        <p:nvSpPr>
          <p:cNvPr id="10" name="when-card-0"/>
          <p:cNvSpPr/>
          <p:nvPr/>
        </p:nvSpPr>
        <p:spPr>
          <a:xfrm>
            <a:off x="548640" y="2743200"/>
            <a:ext cx="5410048" cy="3383280"/>
          </a:xfrm>
          <a:prstGeom prst="roundRect">
            <a:avLst>
              <a:gd name="adj" fmla="val 2703"/>
            </a:avLst>
          </a:prstGeom>
          <a:solidFill>
            <a:schemeClr val="bg2"/>
          </a:solidFill>
          <a:ln/>
        </p:spPr>
      </p:sp>
      <p:sp>
        <p:nvSpPr>
          <p:cNvPr id="11" name="icon-bg-clock"/>
          <p:cNvSpPr/>
          <p:nvPr/>
        </p:nvSpPr>
        <p:spPr>
          <a:xfrm>
            <a:off x="822960" y="2944368"/>
            <a:ext cx="438912" cy="438912"/>
          </a:xfrm>
          <a:prstGeom prst="ellipse">
            <a:avLst/>
          </a:prstGeom>
          <a:solidFill>
            <a:schemeClr val="accent1"/>
          </a:solidFill>
          <a:ln/>
        </p:spPr>
      </p:sp>
      <p:pic>
        <p:nvPicPr>
          <p:cNvPr id="12" name="icon-clock" descr="clock">    </p:cNvPr>
          <p:cNvPicPr>
            <a:picLocks noChangeAspect="1"/>
          </p:cNvPicPr>
          <p:nvPr/>
        </p:nvPicPr>
        <p:blipFill>
          <a:blip r:embed="rId3"/>
          <a:stretch>
            <a:fillRect/>
          </a:stretch>
        </p:blipFill>
        <p:spPr>
          <a:xfrm>
            <a:off x="921715" y="3043123"/>
            <a:ext cx="241402" cy="241402"/>
          </a:xfrm>
          <a:prstGeom prst="rect">
            <a:avLst/>
          </a:prstGeom>
        </p:spPr>
      </p:pic>
      <p:sp>
        <p:nvSpPr>
          <p:cNvPr id="13" name="Text 9"/>
          <p:cNvSpPr txBox="1"/>
          <p:nvPr/>
        </p:nvSpPr>
        <p:spPr>
          <a:xfrm>
            <a:off x="1389888"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Relative Chronology</a:t>
            </a:r>
            <a:endParaRPr lang="en-US" sz="1700" dirty="0"/>
          </a:p>
        </p:txBody>
      </p:sp>
      <p:sp>
        <p:nvSpPr>
          <p:cNvPr id="14" name="when-text-0"/>
          <p:cNvSpPr txBox="1"/>
          <p:nvPr/>
        </p:nvSpPr>
        <p:spPr>
          <a:xfrm>
            <a:off x="822960"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Job's speech continues after Job 27 and the wisdom poem of Job 28 (v. 1).</a:t>
            </a:r>
            <a:endParaRPr lang="en-US" sz="1600" dirty="0"/>
          </a:p>
          <a:p>
            <a:pPr marL="203200" indent="-203200">
              <a:spcAft>
                <a:spcPts val="1000"/>
              </a:spcAft>
              <a:buSzPct val="100000"/>
              <a:buChar char="•"/>
            </a:pPr>
            <a:r>
              <a:rPr lang="en-US" sz="1600" dirty="0">
                <a:solidFill>
                  <a:schemeClr val="tx1"/>
                </a:solidFill>
              </a:rPr>
              <a:t>He recalls months past, before his trials, when his children were alive (vv. 2, 5).</a:t>
            </a:r>
            <a:endParaRPr lang="en-US" sz="1600" dirty="0"/>
          </a:p>
        </p:txBody>
      </p:sp>
      <p:sp>
        <p:nvSpPr>
          <p:cNvPr id="15" name="when-card-1"/>
          <p:cNvSpPr/>
          <p:nvPr/>
        </p:nvSpPr>
        <p:spPr>
          <a:xfrm>
            <a:off x="6233008" y="2743200"/>
            <a:ext cx="5410048" cy="3383280"/>
          </a:xfrm>
          <a:prstGeom prst="roundRect">
            <a:avLst>
              <a:gd name="adj" fmla="val 2703"/>
            </a:avLst>
          </a:prstGeom>
          <a:solidFill>
            <a:schemeClr val="bg2"/>
          </a:solidFill>
          <a:ln/>
        </p:spPr>
      </p:sp>
      <p:sp>
        <p:nvSpPr>
          <p:cNvPr id="16" name="icon-bg-cal"/>
          <p:cNvSpPr/>
          <p:nvPr/>
        </p:nvSpPr>
        <p:spPr>
          <a:xfrm>
            <a:off x="6507328" y="2944368"/>
            <a:ext cx="438912" cy="438912"/>
          </a:xfrm>
          <a:prstGeom prst="ellipse">
            <a:avLst/>
          </a:prstGeom>
          <a:solidFill>
            <a:schemeClr val="accent3"/>
          </a:solidFill>
          <a:ln/>
        </p:spPr>
      </p:sp>
      <p:pic>
        <p:nvPicPr>
          <p:cNvPr id="17" name="icon-cal" descr="cal">    </p:cNvPr>
          <p:cNvPicPr>
            <a:picLocks noChangeAspect="1"/>
          </p:cNvPicPr>
          <p:nvPr/>
        </p:nvPicPr>
        <p:blipFill>
          <a:blip r:embed="rId4"/>
          <a:stretch>
            <a:fillRect/>
          </a:stretch>
        </p:blipFill>
        <p:spPr>
          <a:xfrm>
            <a:off x="6606083" y="3043123"/>
            <a:ext cx="241402" cy="241402"/>
          </a:xfrm>
          <a:prstGeom prst="rect">
            <a:avLst/>
          </a:prstGeom>
        </p:spPr>
      </p:pic>
      <p:sp>
        <p:nvSpPr>
          <p:cNvPr id="18" name="Text 13"/>
          <p:cNvSpPr txBox="1"/>
          <p:nvPr/>
        </p:nvSpPr>
        <p:spPr>
          <a:xfrm>
            <a:off x="7074256" y="2944368"/>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Absolute Chronology</a:t>
            </a:r>
            <a:endParaRPr lang="en-US" sz="1700" dirty="0"/>
          </a:p>
        </p:txBody>
      </p:sp>
      <p:sp>
        <p:nvSpPr>
          <p:cNvPr id="19" name="when-text-1"/>
          <p:cNvSpPr txBox="1"/>
          <p:nvPr/>
        </p:nvSpPr>
        <p:spPr>
          <a:xfrm>
            <a:off x="6507328" y="3520440"/>
            <a:ext cx="4861408" cy="246888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rPr>
              <a:t>Undated; the chapter gives no year.</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130</a:t>
            </a:fld>
            <a:endParaRPr lang="en-US"/>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name="Slide 131">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lIns="0" tIns="0" rIns="0" bIns="0" rtlCol="0"/>
          <a:lstStyle/>
          <a:p>
            <a:pPr indent="0" marL="0">
              <a:buNone/>
            </a:pPr>
            <a:r>
              <a:rPr lang="en-US" sz="1300" b="1" spc="300" kern="0" dirty="0">
                <a:solidFill>
                  <a:schemeClr val="accent6"/>
                </a:solidFill>
              </a:rPr>
              <a:t>SECTIONS 2–5</a:t>
            </a: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lIns="0" tIns="0" rIns="0" bIns="0" rtlCol="0" anchor="t"/>
          <a:lstStyle/>
          <a:p>
            <a:pPr algn="l" indent="0" marL="0">
              <a:buNone/>
            </a:pPr>
            <a:r>
              <a:rPr lang="en-US" sz="3600" b="1" dirty="0">
                <a:solidFill>
                  <a:schemeClr val="bg1"/>
                </a:solidFill>
                <a:latin typeface="Cambria" pitchFamily="34" charset="0"/>
                <a:ea typeface="Cambria" pitchFamily="34" charset="-122"/>
                <a:cs typeface="Cambria" pitchFamily="34" charset="-120"/>
              </a:rPr>
              <a:t>Connections Across Today's Chapters</a:t>
            </a:r>
            <a:endParaRPr lang="en-US" sz="3600" dirty="0"/>
          </a:p>
        </p:txBody>
      </p:sp>
      <p:sp>
        <p:nvSpPr>
          <p:cNvPr id="4" name="back-to-contents">
            <a:hlinkClick r:id="rId8" tooltip="Back to the Connections contents (slide 4)" action="ppaction://hlinksldjump"/>
          </p:cNvPr>
          <p:cNvSpPr txBox="1"/>
          <p:nvPr/>
        </p:nvSpPr>
        <p:spPr>
          <a:xfrm>
            <a:off x="8663026" y="457200"/>
            <a:ext cx="2011680" cy="292608"/>
          </a:xfrm>
          <a:prstGeom prst="rect">
            <a:avLst/>
          </a:prstGeom>
          <a:noFill/>
          <a:ln/>
        </p:spPr>
        <p:txBody>
          <a:bodyPr wrap="square" lIns="0" tIns="0" rIns="0" bIns="0" rtlCol="0" anchor="ctr"/>
          <a:lstStyle/>
          <a:p>
            <a:pPr algn="r" indent="0" marL="0">
              <a:buNone/>
            </a:pPr>
            <a:r>
              <a:rPr lang="en-US" sz="1200" b="1" u="sng" dirty="0">
                <a:solidFill>
                  <a:schemeClr val="accent5"/>
                </a:solidFill>
                <a:hlinkClick r:id="rId8"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con-card-0"/>
          <p:cNvSpPr/>
          <p:nvPr/>
        </p:nvSpPr>
        <p:spPr>
          <a:xfrm>
            <a:off x="548640"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6" name="icon-bg-users"/>
          <p:cNvSpPr/>
          <p:nvPr/>
        </p:nvSpPr>
        <p:spPr>
          <a:xfrm>
            <a:off x="1466812" y="3017520"/>
            <a:ext cx="731520" cy="731520"/>
          </a:xfrm>
          <a:prstGeom prst="ellipse">
            <a:avLst/>
          </a:prstGeom>
          <a:solidFill>
            <a:schemeClr val="accent2"/>
          </a:solidFill>
          <a:ln/>
        </p:spPr>
      </p:sp>
      <p:pic>
        <p:nvPicPr>
          <p:cNvPr id="7" name="icon-users" descr="users">    </p:cNvPr>
          <p:cNvPicPr>
            <a:picLocks noChangeAspect="1"/>
          </p:cNvPicPr>
          <p:nvPr/>
        </p:nvPicPr>
        <p:blipFill>
          <a:blip r:embed="rId2"/>
          <a:stretch>
            <a:fillRect/>
          </a:stretch>
        </p:blipFill>
        <p:spPr>
          <a:xfrm>
            <a:off x="1631404" y="3182112"/>
            <a:ext cx="402336" cy="402336"/>
          </a:xfrm>
          <a:prstGeom prst="rect">
            <a:avLst/>
          </a:prstGeom>
        </p:spPr>
      </p:pic>
      <p:sp>
        <p:nvSpPr>
          <p:cNvPr id="8" name="con-label-0"/>
          <p:cNvSpPr txBox="1"/>
          <p:nvPr/>
        </p:nvSpPr>
        <p:spPr>
          <a:xfrm>
            <a:off x="731520"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People</a:t>
            </a:r>
            <a:endParaRPr lang="en-US" sz="2200" dirty="0"/>
          </a:p>
        </p:txBody>
      </p:sp>
      <p:sp>
        <p:nvSpPr>
          <p:cNvPr id="9" name="con-sub-0"/>
          <p:cNvSpPr txBox="1"/>
          <p:nvPr/>
        </p:nvSpPr>
        <p:spPr>
          <a:xfrm>
            <a:off x="731520"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5 connections</a:t>
            </a:r>
            <a:endParaRPr lang="en-US" sz="1400" dirty="0"/>
          </a:p>
        </p:txBody>
      </p:sp>
      <p:sp>
        <p:nvSpPr>
          <p:cNvPr id="10" name="con-card-1"/>
          <p:cNvSpPr/>
          <p:nvPr/>
        </p:nvSpPr>
        <p:spPr>
          <a:xfrm>
            <a:off x="3390824"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11" name="icon-bg-hour"/>
          <p:cNvSpPr/>
          <p:nvPr/>
        </p:nvSpPr>
        <p:spPr>
          <a:xfrm>
            <a:off x="4308996" y="3017520"/>
            <a:ext cx="731520" cy="731520"/>
          </a:xfrm>
          <a:prstGeom prst="ellipse">
            <a:avLst/>
          </a:prstGeom>
          <a:solidFill>
            <a:schemeClr val="accent2"/>
          </a:solidFill>
          <a:ln/>
        </p:spPr>
      </p:sp>
      <p:pic>
        <p:nvPicPr>
          <p:cNvPr id="12" name="icon-hour" descr="hour">    </p:cNvPr>
          <p:cNvPicPr>
            <a:picLocks noChangeAspect="1"/>
          </p:cNvPicPr>
          <p:nvPr/>
        </p:nvPicPr>
        <p:blipFill>
          <a:blip r:embed="rId3"/>
          <a:stretch>
            <a:fillRect/>
          </a:stretch>
        </p:blipFill>
        <p:spPr>
          <a:xfrm>
            <a:off x="4473588" y="3182112"/>
            <a:ext cx="402336" cy="402336"/>
          </a:xfrm>
          <a:prstGeom prst="rect">
            <a:avLst/>
          </a:prstGeom>
        </p:spPr>
      </p:pic>
      <p:sp>
        <p:nvSpPr>
          <p:cNvPr id="13" name="con-label-1"/>
          <p:cNvSpPr txBox="1"/>
          <p:nvPr/>
        </p:nvSpPr>
        <p:spPr>
          <a:xfrm>
            <a:off x="3573704"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Chronology</a:t>
            </a:r>
            <a:endParaRPr lang="en-US" sz="2200" dirty="0"/>
          </a:p>
        </p:txBody>
      </p:sp>
      <p:sp>
        <p:nvSpPr>
          <p:cNvPr id="14" name="con-sub-1"/>
          <p:cNvSpPr txBox="1"/>
          <p:nvPr/>
        </p:nvSpPr>
        <p:spPr>
          <a:xfrm>
            <a:off x="3573704"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4 connections + timeline</a:t>
            </a:r>
            <a:endParaRPr lang="en-US" sz="1400" dirty="0"/>
          </a:p>
        </p:txBody>
      </p:sp>
      <p:sp>
        <p:nvSpPr>
          <p:cNvPr id="15" name="con-card-2"/>
          <p:cNvSpPr/>
          <p:nvPr/>
        </p:nvSpPr>
        <p:spPr>
          <a:xfrm>
            <a:off x="6233008"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16" name="icon-bg-map"/>
          <p:cNvSpPr/>
          <p:nvPr/>
        </p:nvSpPr>
        <p:spPr>
          <a:xfrm>
            <a:off x="7151180" y="3017520"/>
            <a:ext cx="731520" cy="731520"/>
          </a:xfrm>
          <a:prstGeom prst="ellipse">
            <a:avLst/>
          </a:prstGeom>
          <a:solidFill>
            <a:schemeClr val="accent2"/>
          </a:solidFill>
          <a:ln/>
        </p:spPr>
      </p:sp>
      <p:pic>
        <p:nvPicPr>
          <p:cNvPr id="17" name="icon-map" descr="map">    </p:cNvPr>
          <p:cNvPicPr>
            <a:picLocks noChangeAspect="1"/>
          </p:cNvPicPr>
          <p:nvPr/>
        </p:nvPicPr>
        <p:blipFill>
          <a:blip r:embed="rId4"/>
          <a:stretch>
            <a:fillRect/>
          </a:stretch>
        </p:blipFill>
        <p:spPr>
          <a:xfrm>
            <a:off x="7315771" y="3182112"/>
            <a:ext cx="402336" cy="402336"/>
          </a:xfrm>
          <a:prstGeom prst="rect">
            <a:avLst/>
          </a:prstGeom>
        </p:spPr>
      </p:pic>
      <p:sp>
        <p:nvSpPr>
          <p:cNvPr id="18" name="con-label-2"/>
          <p:cNvSpPr txBox="1"/>
          <p:nvPr/>
        </p:nvSpPr>
        <p:spPr>
          <a:xfrm>
            <a:off x="6415888"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Geography</a:t>
            </a:r>
            <a:endParaRPr lang="en-US" sz="2200" dirty="0"/>
          </a:p>
        </p:txBody>
      </p:sp>
      <p:sp>
        <p:nvSpPr>
          <p:cNvPr id="19" name="con-sub-2"/>
          <p:cNvSpPr txBox="1"/>
          <p:nvPr/>
        </p:nvSpPr>
        <p:spPr>
          <a:xfrm>
            <a:off x="6415888"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3 connections</a:t>
            </a:r>
            <a:endParaRPr lang="en-US" sz="1400" dirty="0"/>
          </a:p>
        </p:txBody>
      </p:sp>
      <p:sp>
        <p:nvSpPr>
          <p:cNvPr id="20" name="con-card-3"/>
          <p:cNvSpPr/>
          <p:nvPr/>
        </p:nvSpPr>
        <p:spPr>
          <a:xfrm>
            <a:off x="9075191"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21" name="icon-bg-link"/>
          <p:cNvSpPr/>
          <p:nvPr/>
        </p:nvSpPr>
        <p:spPr>
          <a:xfrm>
            <a:off x="9993363" y="3017520"/>
            <a:ext cx="731520" cy="731520"/>
          </a:xfrm>
          <a:prstGeom prst="ellipse">
            <a:avLst/>
          </a:prstGeom>
          <a:solidFill>
            <a:schemeClr val="accent2"/>
          </a:solidFill>
          <a:ln/>
        </p:spPr>
      </p:sp>
      <p:pic>
        <p:nvPicPr>
          <p:cNvPr id="22" name="icon-link" descr="link">    </p:cNvPr>
          <p:cNvPicPr>
            <a:picLocks noChangeAspect="1"/>
          </p:cNvPicPr>
          <p:nvPr/>
        </p:nvPicPr>
        <p:blipFill>
          <a:blip r:embed="rId5"/>
          <a:stretch>
            <a:fillRect/>
          </a:stretch>
        </p:blipFill>
        <p:spPr>
          <a:xfrm>
            <a:off x="10157955" y="3182112"/>
            <a:ext cx="402336" cy="402336"/>
          </a:xfrm>
          <a:prstGeom prst="rect">
            <a:avLst/>
          </a:prstGeom>
        </p:spPr>
      </p:pic>
      <p:sp>
        <p:nvSpPr>
          <p:cNvPr id="23" name="con-label-3"/>
          <p:cNvSpPr txBox="1"/>
          <p:nvPr/>
        </p:nvSpPr>
        <p:spPr>
          <a:xfrm>
            <a:off x="9258071"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Other Themes</a:t>
            </a:r>
            <a:endParaRPr lang="en-US" sz="2200" dirty="0"/>
          </a:p>
        </p:txBody>
      </p:sp>
      <p:sp>
        <p:nvSpPr>
          <p:cNvPr id="24" name="con-sub-3"/>
          <p:cNvSpPr txBox="1"/>
          <p:nvPr/>
        </p:nvSpPr>
        <p:spPr>
          <a:xfrm>
            <a:off x="9258071"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5 connections</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131</a:t>
            </a:fld>
            <a:endParaRPr lang="en-US"/>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name="Slide 13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2) PEOPLE CONNECTIONS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People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405128"/>
          </a:xfrm>
          <a:prstGeom prst="roundRect">
            <a:avLst>
              <a:gd name="adj" fmla="val 6508"/>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Kings measured by the heart:  </a:t>
            </a:r>
            <a:pPr indent="0" marL="0">
              <a:buNone/>
            </a:pPr>
            <a:r>
              <a:rPr lang="en-US" sz="1700" dirty="0">
                <a:solidFill>
                  <a:schemeClr val="tx1"/>
                </a:solidFill>
              </a:rPr>
              <a:t>Josiah “did that which was right in the sight of the LORD” (2 Chron 34:2), and God heard him “Because thine heart was tender” (2 Chron 34:27); Amaziah “did that which was right in the sight of the LORD, but not with a perfect heart” (2 Chron 25:2); and David “enquired of the LORD” before going up to Hebron (2 Sam 2:1).</a:t>
            </a:r>
            <a:endParaRPr lang="en-US" sz="1800" dirty="0"/>
          </a:p>
        </p:txBody>
      </p:sp>
      <p:sp>
        <p:nvSpPr>
          <p:cNvPr id="9" name="row-card-1"/>
          <p:cNvSpPr/>
          <p:nvPr/>
        </p:nvSpPr>
        <p:spPr>
          <a:xfrm>
            <a:off x="548640" y="3115056"/>
            <a:ext cx="11094415" cy="1405128"/>
          </a:xfrm>
          <a:prstGeom prst="roundRect">
            <a:avLst>
              <a:gd name="adj" fmla="val 6508"/>
            </a:avLst>
          </a:prstGeom>
          <a:solidFill>
            <a:schemeClr val="bg2"/>
          </a:solidFill>
          <a:ln/>
        </p:spPr>
      </p:sp>
      <p:sp>
        <p:nvSpPr>
          <p:cNvPr id="10" name="row-num-bg-1"/>
          <p:cNvSpPr/>
          <p:nvPr/>
        </p:nvSpPr>
        <p:spPr>
          <a:xfrm>
            <a:off x="822960" y="3316224"/>
            <a:ext cx="502920" cy="502920"/>
          </a:xfrm>
          <a:prstGeom prst="ellipse">
            <a:avLst/>
          </a:prstGeom>
          <a:solidFill>
            <a:schemeClr val="accent1"/>
          </a:solidFill>
          <a:ln/>
        </p:spPr>
      </p:sp>
      <p:sp>
        <p:nvSpPr>
          <p:cNvPr id="11" name="row-num-1"/>
          <p:cNvSpPr txBox="1"/>
          <p:nvPr/>
        </p:nvSpPr>
        <p:spPr>
          <a:xfrm>
            <a:off x="822960" y="3316224"/>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3224784"/>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God’s messengers to kings and leaders:  </a:t>
            </a:r>
            <a:pPr indent="0" marL="0">
              <a:buNone/>
            </a:pPr>
            <a:r>
              <a:rPr lang="en-US" sz="1700" dirty="0">
                <a:solidFill>
                  <a:schemeClr val="tx1"/>
                </a:solidFill>
              </a:rPr>
              <a:t>Josiah’s men “went to Huldah the prophetess” (2 Chron 34:22); “there came a man of God” to Amaziah, and later “a prophet” (2 Chron 25:7, 15); and Jeremiah gave his word to Seraiah when he went “with Zedekiah the king of Judah into Babylon” (Jer 51:59).</a:t>
            </a:r>
            <a:endParaRPr lang="en-US" sz="1800" dirty="0"/>
          </a:p>
        </p:txBody>
      </p:sp>
      <p:sp>
        <p:nvSpPr>
          <p:cNvPr id="13" name="row-card-2"/>
          <p:cNvSpPr/>
          <p:nvPr/>
        </p:nvSpPr>
        <p:spPr>
          <a:xfrm>
            <a:off x="548640" y="4721352"/>
            <a:ext cx="11094415" cy="1405128"/>
          </a:xfrm>
          <a:prstGeom prst="roundRect">
            <a:avLst>
              <a:gd name="adj" fmla="val 6508"/>
            </a:avLst>
          </a:prstGeom>
          <a:solidFill>
            <a:schemeClr val="bg2"/>
          </a:solidFill>
          <a:ln/>
        </p:spPr>
      </p:sp>
      <p:sp>
        <p:nvSpPr>
          <p:cNvPr id="14" name="row-num-bg-2"/>
          <p:cNvSpPr/>
          <p:nvPr/>
        </p:nvSpPr>
        <p:spPr>
          <a:xfrm>
            <a:off x="822960" y="4922520"/>
            <a:ext cx="502920" cy="502920"/>
          </a:xfrm>
          <a:prstGeom prst="ellipse">
            <a:avLst/>
          </a:prstGeom>
          <a:solidFill>
            <a:schemeClr val="accent1"/>
          </a:solidFill>
          <a:ln/>
        </p:spPr>
      </p:sp>
      <p:sp>
        <p:nvSpPr>
          <p:cNvPr id="15" name="row-num-2"/>
          <p:cNvSpPr txBox="1"/>
          <p:nvPr/>
        </p:nvSpPr>
        <p:spPr>
          <a:xfrm>
            <a:off x="822960" y="4922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4831080"/>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Women who heard God:  </a:t>
            </a:r>
            <a:pPr indent="0" marL="0">
              <a:buNone/>
            </a:pPr>
            <a:r>
              <a:rPr lang="en-US" sz="1700" dirty="0">
                <a:solidFill>
                  <a:schemeClr val="tx1"/>
                </a:solidFill>
              </a:rPr>
              <a:t>Huldah gave the word of the LORD to the king (2 Chron 34:22); Lydia, “whose heart the Lord opened” (Acts 16:14); “of the chief women not a few” at Thessalonica, and “a woman named Damaris” at Athens (Acts 17:4, 34); and the poor widow who “cast in all that she had” (Mark 12:44).</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132</a:t>
            </a:fld>
            <a:endParaRPr lang="en-US"/>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name="Slide 13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2) PEOPLE CONNECTIONS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People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2208276"/>
          </a:xfrm>
          <a:prstGeom prst="roundRect">
            <a:avLst>
              <a:gd name="adj" fmla="val 4141"/>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4</a:t>
            </a:r>
            <a:endParaRPr lang="en-US" sz="1800" dirty="0"/>
          </a:p>
        </p:txBody>
      </p:sp>
      <p:sp>
        <p:nvSpPr>
          <p:cNvPr id="8" name="row-text-0"/>
          <p:cNvSpPr txBox="1"/>
          <p:nvPr/>
        </p:nvSpPr>
        <p:spPr>
          <a:xfrm>
            <a:off x="1554480" y="1618488"/>
            <a:ext cx="9859975" cy="2025396"/>
          </a:xfrm>
          <a:prstGeom prst="rect">
            <a:avLst/>
          </a:prstGeom>
          <a:noFill/>
          <a:ln/>
        </p:spPr>
        <p:txBody>
          <a:bodyPr wrap="square" lIns="0" tIns="0" rIns="0" bIns="0" rtlCol="0" anchor="t"/>
          <a:lstStyle/>
          <a:p>
            <a:pPr indent="0" marL="0">
              <a:buNone/>
            </a:pPr>
            <a:r>
              <a:rPr lang="en-US" sz="1800" b="1" dirty="0">
                <a:solidFill>
                  <a:schemeClr val="accent1"/>
                </a:solidFill>
              </a:rPr>
              <a:t>Paul and his companions:  </a:t>
            </a:r>
            <a:pPr indent="0" marL="0">
              <a:buNone/>
            </a:pPr>
            <a:r>
              <a:rPr lang="en-US" sz="1700" dirty="0">
                <a:solidFill>
                  <a:schemeClr val="tx1"/>
                </a:solidFill>
              </a:rPr>
              <a:t>Timotheus joined Paul at Lystra (Acts 16:1-3); “at midnight Paul and Silas prayed, and sang praises unto God” (Acts 16:25); and at Berea “Silas and Timotheus abode there still” while Paul went to Athens (Acts 17:14).</a:t>
            </a:r>
            <a:endParaRPr lang="en-US" sz="1800" dirty="0"/>
          </a:p>
        </p:txBody>
      </p:sp>
      <p:sp>
        <p:nvSpPr>
          <p:cNvPr id="9" name="row-card-1"/>
          <p:cNvSpPr/>
          <p:nvPr/>
        </p:nvSpPr>
        <p:spPr>
          <a:xfrm>
            <a:off x="548640" y="3918204"/>
            <a:ext cx="11094415" cy="2208276"/>
          </a:xfrm>
          <a:prstGeom prst="roundRect">
            <a:avLst>
              <a:gd name="adj" fmla="val 4141"/>
            </a:avLst>
          </a:prstGeom>
          <a:solidFill>
            <a:schemeClr val="bg2"/>
          </a:solidFill>
          <a:ln/>
        </p:spPr>
      </p:sp>
      <p:sp>
        <p:nvSpPr>
          <p:cNvPr id="10" name="row-num-bg-1"/>
          <p:cNvSpPr/>
          <p:nvPr/>
        </p:nvSpPr>
        <p:spPr>
          <a:xfrm>
            <a:off x="822960" y="4119372"/>
            <a:ext cx="502920" cy="502920"/>
          </a:xfrm>
          <a:prstGeom prst="ellipse">
            <a:avLst/>
          </a:prstGeom>
          <a:solidFill>
            <a:schemeClr val="accent1"/>
          </a:solidFill>
          <a:ln/>
        </p:spPr>
      </p:sp>
      <p:sp>
        <p:nvSpPr>
          <p:cNvPr id="11" name="row-num-1"/>
          <p:cNvSpPr txBox="1"/>
          <p:nvPr/>
        </p:nvSpPr>
        <p:spPr>
          <a:xfrm>
            <a:off x="822960" y="4119372"/>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5</a:t>
            </a:r>
            <a:endParaRPr lang="en-US" sz="1800" dirty="0"/>
          </a:p>
        </p:txBody>
      </p:sp>
      <p:sp>
        <p:nvSpPr>
          <p:cNvPr id="12" name="row-text-1"/>
          <p:cNvSpPr txBox="1"/>
          <p:nvPr/>
        </p:nvSpPr>
        <p:spPr>
          <a:xfrm>
            <a:off x="1554480" y="4027932"/>
            <a:ext cx="9859975" cy="2025396"/>
          </a:xfrm>
          <a:prstGeom prst="rect">
            <a:avLst/>
          </a:prstGeom>
          <a:noFill/>
          <a:ln/>
        </p:spPr>
        <p:txBody>
          <a:bodyPr wrap="square" lIns="0" tIns="0" rIns="0" bIns="0" rtlCol="0" anchor="t"/>
          <a:lstStyle/>
          <a:p>
            <a:pPr indent="0" marL="0">
              <a:buNone/>
            </a:pPr>
            <a:r>
              <a:rPr lang="en-US" sz="1800" b="1" dirty="0">
                <a:solidFill>
                  <a:schemeClr val="accent1"/>
                </a:solidFill>
              </a:rPr>
              <a:t>Abraham’s God to his sons:  </a:t>
            </a:r>
            <a:pPr indent="0" marL="0">
              <a:buNone/>
            </a:pPr>
            <a:r>
              <a:rPr lang="en-US" sz="1700" dirty="0">
                <a:solidFill>
                  <a:schemeClr val="tx1"/>
                </a:solidFill>
              </a:rPr>
              <a:t>God told Isaac, “I am the God of Abraham thy father” (Gen 26:24); Jesus said that in the bush God spake, “I am the God of Abraham, and the God of Isaac, and the God of Jacob” (Mark 12:26); and Paul said God “hath made of one blood all nations of men” (Acts 17:26).</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133</a:t>
            </a:fld>
            <a:endParaRPr lang="en-US"/>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name="Slide 13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3) CHRONOLOGY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Today's Chapters in Time</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tl-line"/>
          <p:cNvSpPr/>
          <p:nvPr/>
        </p:nvSpPr>
        <p:spPr>
          <a:xfrm>
            <a:off x="731520" y="3749040"/>
            <a:ext cx="10728655" cy="0"/>
          </a:xfrm>
          <a:prstGeom prst="line">
            <a:avLst/>
          </a:prstGeom>
          <a:noFill/>
          <a:ln w="25400">
            <a:solidFill>
              <a:schemeClr val="accent4"/>
            </a:solidFill>
            <a:prstDash val="solid"/>
          </a:ln>
        </p:spPr>
      </p:sp>
      <p:sp>
        <p:nvSpPr>
          <p:cNvPr id="6" name="tl-dot-0"/>
          <p:cNvSpPr/>
          <p:nvPr/>
        </p:nvSpPr>
        <p:spPr>
          <a:xfrm>
            <a:off x="886968" y="3630168"/>
            <a:ext cx="237744" cy="237744"/>
          </a:xfrm>
          <a:prstGeom prst="ellipse">
            <a:avLst/>
          </a:prstGeom>
          <a:solidFill>
            <a:schemeClr val="accent1"/>
          </a:solidFill>
          <a:ln w="25400">
            <a:solidFill>
              <a:schemeClr val="bg1"/>
            </a:solidFill>
            <a:prstDash val="solid"/>
          </a:ln>
        </p:spPr>
      </p:sp>
      <p:sp>
        <p:nvSpPr>
          <p:cNvPr id="7" name="tl-tick-0"/>
          <p:cNvSpPr/>
          <p:nvPr/>
        </p:nvSpPr>
        <p:spPr>
          <a:xfrm>
            <a:off x="1005840" y="2971800"/>
            <a:ext cx="0" cy="640080"/>
          </a:xfrm>
          <a:prstGeom prst="line">
            <a:avLst/>
          </a:prstGeom>
          <a:noFill/>
          <a:ln w="12700">
            <a:solidFill>
              <a:schemeClr val="accent5"/>
            </a:solidFill>
            <a:prstDash val="solid"/>
          </a:ln>
        </p:spPr>
      </p:sp>
      <p:sp>
        <p:nvSpPr>
          <p:cNvPr id="8" name="tl-label-0"/>
          <p:cNvSpPr txBox="1"/>
          <p:nvPr/>
        </p:nvSpPr>
        <p:spPr>
          <a:xfrm>
            <a:off x="274320"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Gen 26</a:t>
            </a:r>
            <a:endParaRPr lang="en-US" sz="1500" dirty="0"/>
          </a:p>
          <a:p>
            <a:pPr algn="ctr" indent="0" marL="0">
              <a:buNone/>
            </a:pPr>
            <a:r>
              <a:rPr lang="en-US" sz="1200" dirty="0">
                <a:solidFill>
                  <a:schemeClr val="accent1"/>
                </a:solidFill>
              </a:rPr>
              <a:t>c. 1967 BC</a:t>
            </a:r>
            <a:endParaRPr lang="en-US" sz="1500" dirty="0"/>
          </a:p>
        </p:txBody>
      </p:sp>
      <p:sp>
        <p:nvSpPr>
          <p:cNvPr id="9" name="tl-dot-1"/>
          <p:cNvSpPr/>
          <p:nvPr/>
        </p:nvSpPr>
        <p:spPr>
          <a:xfrm>
            <a:off x="2341256" y="3630168"/>
            <a:ext cx="237744" cy="237744"/>
          </a:xfrm>
          <a:prstGeom prst="ellipse">
            <a:avLst/>
          </a:prstGeom>
          <a:solidFill>
            <a:schemeClr val="accent1"/>
          </a:solidFill>
          <a:ln w="25400">
            <a:solidFill>
              <a:schemeClr val="bg1"/>
            </a:solidFill>
            <a:prstDash val="solid"/>
          </a:ln>
        </p:spPr>
      </p:sp>
      <p:sp>
        <p:nvSpPr>
          <p:cNvPr id="10" name="tl-tick-1"/>
          <p:cNvSpPr/>
          <p:nvPr/>
        </p:nvSpPr>
        <p:spPr>
          <a:xfrm>
            <a:off x="2460128" y="3886200"/>
            <a:ext cx="0" cy="640080"/>
          </a:xfrm>
          <a:prstGeom prst="line">
            <a:avLst/>
          </a:prstGeom>
          <a:noFill/>
          <a:ln w="12700">
            <a:solidFill>
              <a:schemeClr val="accent5"/>
            </a:solidFill>
            <a:prstDash val="solid"/>
          </a:ln>
        </p:spPr>
      </p:sp>
      <p:sp>
        <p:nvSpPr>
          <p:cNvPr id="11" name="tl-label-1"/>
          <p:cNvSpPr txBox="1"/>
          <p:nvPr/>
        </p:nvSpPr>
        <p:spPr>
          <a:xfrm>
            <a:off x="1728608"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2 Sam 2</a:t>
            </a:r>
            <a:endParaRPr lang="en-US" sz="1500" dirty="0"/>
          </a:p>
          <a:p>
            <a:pPr algn="ctr" indent="0" marL="0">
              <a:buNone/>
            </a:pPr>
            <a:r>
              <a:rPr lang="en-US" sz="1200" dirty="0">
                <a:solidFill>
                  <a:schemeClr val="accent1"/>
                </a:solidFill>
              </a:rPr>
              <a:t>1010 BC</a:t>
            </a:r>
            <a:endParaRPr lang="en-US" sz="1500" dirty="0"/>
          </a:p>
        </p:txBody>
      </p:sp>
      <p:sp>
        <p:nvSpPr>
          <p:cNvPr id="12" name="tl-dot-2"/>
          <p:cNvSpPr/>
          <p:nvPr/>
        </p:nvSpPr>
        <p:spPr>
          <a:xfrm>
            <a:off x="3795544" y="3630168"/>
            <a:ext cx="237744" cy="237744"/>
          </a:xfrm>
          <a:prstGeom prst="ellipse">
            <a:avLst/>
          </a:prstGeom>
          <a:solidFill>
            <a:schemeClr val="accent1"/>
          </a:solidFill>
          <a:ln w="25400">
            <a:solidFill>
              <a:schemeClr val="bg1"/>
            </a:solidFill>
            <a:prstDash val="solid"/>
          </a:ln>
        </p:spPr>
      </p:sp>
      <p:sp>
        <p:nvSpPr>
          <p:cNvPr id="13" name="tl-tick-2"/>
          <p:cNvSpPr/>
          <p:nvPr/>
        </p:nvSpPr>
        <p:spPr>
          <a:xfrm>
            <a:off x="3914416" y="2971800"/>
            <a:ext cx="0" cy="640080"/>
          </a:xfrm>
          <a:prstGeom prst="line">
            <a:avLst/>
          </a:prstGeom>
          <a:noFill/>
          <a:ln w="12700">
            <a:solidFill>
              <a:schemeClr val="accent5"/>
            </a:solidFill>
            <a:prstDash val="solid"/>
          </a:ln>
        </p:spPr>
      </p:sp>
      <p:sp>
        <p:nvSpPr>
          <p:cNvPr id="14" name="tl-label-2"/>
          <p:cNvSpPr txBox="1"/>
          <p:nvPr/>
        </p:nvSpPr>
        <p:spPr>
          <a:xfrm>
            <a:off x="3182896"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2 Chron 25</a:t>
            </a:r>
            <a:endParaRPr lang="en-US" sz="1500" dirty="0"/>
          </a:p>
          <a:p>
            <a:pPr algn="ctr" indent="0" marL="0">
              <a:buNone/>
            </a:pPr>
            <a:r>
              <a:rPr lang="en-US" sz="1200" dirty="0">
                <a:solidFill>
                  <a:schemeClr val="accent1"/>
                </a:solidFill>
              </a:rPr>
              <a:t>c. 796–767 BC</a:t>
            </a:r>
            <a:endParaRPr lang="en-US" sz="1500" dirty="0"/>
          </a:p>
        </p:txBody>
      </p:sp>
      <p:sp>
        <p:nvSpPr>
          <p:cNvPr id="15" name="tl-dot-3"/>
          <p:cNvSpPr/>
          <p:nvPr/>
        </p:nvSpPr>
        <p:spPr>
          <a:xfrm>
            <a:off x="5249832" y="3630168"/>
            <a:ext cx="237744" cy="237744"/>
          </a:xfrm>
          <a:prstGeom prst="ellipse">
            <a:avLst/>
          </a:prstGeom>
          <a:solidFill>
            <a:schemeClr val="accent1"/>
          </a:solidFill>
          <a:ln w="25400">
            <a:solidFill>
              <a:schemeClr val="bg1"/>
            </a:solidFill>
            <a:prstDash val="solid"/>
          </a:ln>
        </p:spPr>
      </p:sp>
      <p:sp>
        <p:nvSpPr>
          <p:cNvPr id="16" name="tl-tick-3"/>
          <p:cNvSpPr/>
          <p:nvPr/>
        </p:nvSpPr>
        <p:spPr>
          <a:xfrm>
            <a:off x="5368704" y="3886200"/>
            <a:ext cx="0" cy="640080"/>
          </a:xfrm>
          <a:prstGeom prst="line">
            <a:avLst/>
          </a:prstGeom>
          <a:noFill/>
          <a:ln w="12700">
            <a:solidFill>
              <a:schemeClr val="accent5"/>
            </a:solidFill>
            <a:prstDash val="solid"/>
          </a:ln>
        </p:spPr>
      </p:sp>
      <p:sp>
        <p:nvSpPr>
          <p:cNvPr id="17" name="tl-label-3"/>
          <p:cNvSpPr txBox="1"/>
          <p:nvPr/>
        </p:nvSpPr>
        <p:spPr>
          <a:xfrm>
            <a:off x="4637184"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2 Chron 34</a:t>
            </a:r>
            <a:endParaRPr lang="en-US" sz="1500" dirty="0"/>
          </a:p>
          <a:p>
            <a:pPr algn="ctr" indent="0" marL="0">
              <a:buNone/>
            </a:pPr>
            <a:r>
              <a:rPr lang="en-US" sz="1200" dirty="0">
                <a:solidFill>
                  <a:schemeClr val="accent1"/>
                </a:solidFill>
              </a:rPr>
              <a:t>622 BC</a:t>
            </a:r>
            <a:endParaRPr lang="en-US" sz="1500" dirty="0"/>
          </a:p>
        </p:txBody>
      </p:sp>
      <p:sp>
        <p:nvSpPr>
          <p:cNvPr id="18" name="tl-dot-4"/>
          <p:cNvSpPr/>
          <p:nvPr/>
        </p:nvSpPr>
        <p:spPr>
          <a:xfrm>
            <a:off x="6704120" y="3630168"/>
            <a:ext cx="237744" cy="237744"/>
          </a:xfrm>
          <a:prstGeom prst="ellipse">
            <a:avLst/>
          </a:prstGeom>
          <a:solidFill>
            <a:schemeClr val="accent1"/>
          </a:solidFill>
          <a:ln w="25400">
            <a:solidFill>
              <a:schemeClr val="bg1"/>
            </a:solidFill>
            <a:prstDash val="solid"/>
          </a:ln>
        </p:spPr>
      </p:sp>
      <p:sp>
        <p:nvSpPr>
          <p:cNvPr id="19" name="tl-tick-4"/>
          <p:cNvSpPr/>
          <p:nvPr/>
        </p:nvSpPr>
        <p:spPr>
          <a:xfrm>
            <a:off x="6822992" y="2971800"/>
            <a:ext cx="0" cy="640080"/>
          </a:xfrm>
          <a:prstGeom prst="line">
            <a:avLst/>
          </a:prstGeom>
          <a:noFill/>
          <a:ln w="12700">
            <a:solidFill>
              <a:schemeClr val="accent5"/>
            </a:solidFill>
            <a:prstDash val="solid"/>
          </a:ln>
        </p:spPr>
      </p:sp>
      <p:sp>
        <p:nvSpPr>
          <p:cNvPr id="20" name="tl-label-4"/>
          <p:cNvSpPr txBox="1"/>
          <p:nvPr/>
        </p:nvSpPr>
        <p:spPr>
          <a:xfrm>
            <a:off x="6091472"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Jer 51</a:t>
            </a:r>
            <a:endParaRPr lang="en-US" sz="1500" dirty="0"/>
          </a:p>
          <a:p>
            <a:pPr algn="ctr" indent="0" marL="0">
              <a:buNone/>
            </a:pPr>
            <a:r>
              <a:rPr lang="en-US" sz="1200" dirty="0">
                <a:solidFill>
                  <a:schemeClr val="accent1"/>
                </a:solidFill>
              </a:rPr>
              <a:t>c. 594 BC</a:t>
            </a:r>
            <a:endParaRPr lang="en-US" sz="1500" dirty="0"/>
          </a:p>
        </p:txBody>
      </p:sp>
      <p:sp>
        <p:nvSpPr>
          <p:cNvPr id="21" name="tl-dot-5"/>
          <p:cNvSpPr/>
          <p:nvPr/>
        </p:nvSpPr>
        <p:spPr>
          <a:xfrm>
            <a:off x="8158407" y="3630168"/>
            <a:ext cx="237744" cy="237744"/>
          </a:xfrm>
          <a:prstGeom prst="ellipse">
            <a:avLst/>
          </a:prstGeom>
          <a:solidFill>
            <a:schemeClr val="accent3"/>
          </a:solidFill>
          <a:ln w="25400">
            <a:solidFill>
              <a:schemeClr val="bg1"/>
            </a:solidFill>
            <a:prstDash val="solid"/>
          </a:ln>
        </p:spPr>
      </p:sp>
      <p:sp>
        <p:nvSpPr>
          <p:cNvPr id="22" name="tl-tick-5"/>
          <p:cNvSpPr/>
          <p:nvPr/>
        </p:nvSpPr>
        <p:spPr>
          <a:xfrm>
            <a:off x="8277279" y="3886200"/>
            <a:ext cx="0" cy="640080"/>
          </a:xfrm>
          <a:prstGeom prst="line">
            <a:avLst/>
          </a:prstGeom>
          <a:noFill/>
          <a:ln w="12700">
            <a:solidFill>
              <a:schemeClr val="accent5"/>
            </a:solidFill>
            <a:prstDash val="solid"/>
          </a:ln>
        </p:spPr>
      </p:sp>
      <p:sp>
        <p:nvSpPr>
          <p:cNvPr id="23" name="tl-label-5"/>
          <p:cNvSpPr txBox="1"/>
          <p:nvPr/>
        </p:nvSpPr>
        <p:spPr>
          <a:xfrm>
            <a:off x="7545759"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Mark 12</a:t>
            </a:r>
            <a:endParaRPr lang="en-US" sz="1500" dirty="0"/>
          </a:p>
          <a:p>
            <a:pPr algn="ctr" indent="0" marL="0">
              <a:buNone/>
            </a:pPr>
            <a:r>
              <a:rPr lang="en-US" sz="1200" dirty="0">
                <a:solidFill>
                  <a:schemeClr val="accent3"/>
                </a:solidFill>
              </a:rPr>
              <a:t>AD 33</a:t>
            </a:r>
            <a:endParaRPr lang="en-US" sz="1500" dirty="0"/>
          </a:p>
        </p:txBody>
      </p:sp>
      <p:sp>
        <p:nvSpPr>
          <p:cNvPr id="24" name="tl-dot-6"/>
          <p:cNvSpPr/>
          <p:nvPr/>
        </p:nvSpPr>
        <p:spPr>
          <a:xfrm>
            <a:off x="9612695" y="3630168"/>
            <a:ext cx="237744" cy="237744"/>
          </a:xfrm>
          <a:prstGeom prst="ellipse">
            <a:avLst/>
          </a:prstGeom>
          <a:solidFill>
            <a:schemeClr val="accent3"/>
          </a:solidFill>
          <a:ln w="25400">
            <a:solidFill>
              <a:schemeClr val="bg1"/>
            </a:solidFill>
            <a:prstDash val="solid"/>
          </a:ln>
        </p:spPr>
      </p:sp>
      <p:sp>
        <p:nvSpPr>
          <p:cNvPr id="25" name="tl-tick-6"/>
          <p:cNvSpPr/>
          <p:nvPr/>
        </p:nvSpPr>
        <p:spPr>
          <a:xfrm>
            <a:off x="9731567" y="2971800"/>
            <a:ext cx="0" cy="640080"/>
          </a:xfrm>
          <a:prstGeom prst="line">
            <a:avLst/>
          </a:prstGeom>
          <a:noFill/>
          <a:ln w="12700">
            <a:solidFill>
              <a:schemeClr val="accent5"/>
            </a:solidFill>
            <a:prstDash val="solid"/>
          </a:ln>
        </p:spPr>
      </p:sp>
      <p:sp>
        <p:nvSpPr>
          <p:cNvPr id="26" name="tl-label-6"/>
          <p:cNvSpPr txBox="1"/>
          <p:nvPr/>
        </p:nvSpPr>
        <p:spPr>
          <a:xfrm>
            <a:off x="9000047"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Acts 16</a:t>
            </a:r>
            <a:endParaRPr lang="en-US" sz="1500" dirty="0"/>
          </a:p>
          <a:p>
            <a:pPr algn="ctr" indent="0" marL="0">
              <a:buNone/>
            </a:pPr>
            <a:r>
              <a:rPr lang="en-US" sz="1200" dirty="0">
                <a:solidFill>
                  <a:schemeClr val="accent3"/>
                </a:solidFill>
              </a:rPr>
              <a:t>c. AD 49–50</a:t>
            </a:r>
            <a:endParaRPr lang="en-US" sz="1500" dirty="0"/>
          </a:p>
        </p:txBody>
      </p:sp>
      <p:sp>
        <p:nvSpPr>
          <p:cNvPr id="27" name="tl-dot-7"/>
          <p:cNvSpPr/>
          <p:nvPr/>
        </p:nvSpPr>
        <p:spPr>
          <a:xfrm>
            <a:off x="11066983" y="3630168"/>
            <a:ext cx="237744" cy="237744"/>
          </a:xfrm>
          <a:prstGeom prst="ellipse">
            <a:avLst/>
          </a:prstGeom>
          <a:solidFill>
            <a:schemeClr val="accent3"/>
          </a:solidFill>
          <a:ln w="25400">
            <a:solidFill>
              <a:schemeClr val="bg1"/>
            </a:solidFill>
            <a:prstDash val="solid"/>
          </a:ln>
        </p:spPr>
      </p:sp>
      <p:sp>
        <p:nvSpPr>
          <p:cNvPr id="28" name="tl-tick-7"/>
          <p:cNvSpPr/>
          <p:nvPr/>
        </p:nvSpPr>
        <p:spPr>
          <a:xfrm>
            <a:off x="11185855" y="3886200"/>
            <a:ext cx="0" cy="640080"/>
          </a:xfrm>
          <a:prstGeom prst="line">
            <a:avLst/>
          </a:prstGeom>
          <a:noFill/>
          <a:ln w="12700">
            <a:solidFill>
              <a:schemeClr val="accent5"/>
            </a:solidFill>
            <a:prstDash val="solid"/>
          </a:ln>
        </p:spPr>
      </p:sp>
      <p:sp>
        <p:nvSpPr>
          <p:cNvPr id="29" name="tl-label-7"/>
          <p:cNvSpPr txBox="1"/>
          <p:nvPr/>
        </p:nvSpPr>
        <p:spPr>
          <a:xfrm>
            <a:off x="10454335"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Acts 17</a:t>
            </a:r>
            <a:endParaRPr lang="en-US" sz="1500" dirty="0"/>
          </a:p>
          <a:p>
            <a:pPr algn="ctr" indent="0" marL="0">
              <a:buNone/>
            </a:pPr>
            <a:r>
              <a:rPr lang="en-US" sz="1200" dirty="0">
                <a:solidFill>
                  <a:schemeClr val="accent3"/>
                </a:solidFill>
              </a:rPr>
              <a:t>c. AD 50</a:t>
            </a:r>
            <a:endParaRPr lang="en-US" sz="1500" dirty="0"/>
          </a:p>
        </p:txBody>
      </p:sp>
      <p:sp>
        <p:nvSpPr>
          <p:cNvPr id="30" name="tl-legend-ot"/>
          <p:cNvSpPr txBox="1"/>
          <p:nvPr/>
        </p:nvSpPr>
        <p:spPr>
          <a:xfrm>
            <a:off x="548640" y="5669280"/>
            <a:ext cx="2011680" cy="320040"/>
          </a:xfrm>
          <a:prstGeom prst="rect">
            <a:avLst/>
          </a:prstGeom>
          <a:noFill/>
          <a:ln/>
        </p:spPr>
        <p:txBody>
          <a:bodyPr wrap="square" lIns="0" tIns="0" rIns="0" bIns="0" rtlCol="0" anchor="ctr"/>
          <a:lstStyle/>
          <a:p>
            <a:pPr indent="0" marL="0">
              <a:buNone/>
            </a:pPr>
            <a:r>
              <a:rPr lang="en-US" sz="1200" b="1" dirty="0">
                <a:solidFill>
                  <a:schemeClr val="accent1"/>
                </a:solidFill>
              </a:rPr>
              <a:t>Old Testament</a:t>
            </a:r>
            <a:endParaRPr lang="en-US" sz="1200" dirty="0"/>
          </a:p>
        </p:txBody>
      </p:sp>
      <p:sp>
        <p:nvSpPr>
          <p:cNvPr id="31" name="tl-legend-nt"/>
          <p:cNvSpPr txBox="1"/>
          <p:nvPr/>
        </p:nvSpPr>
        <p:spPr>
          <a:xfrm>
            <a:off x="2560320" y="5669280"/>
            <a:ext cx="2011680" cy="320040"/>
          </a:xfrm>
          <a:prstGeom prst="rect">
            <a:avLst/>
          </a:prstGeom>
          <a:noFill/>
          <a:ln/>
        </p:spPr>
        <p:txBody>
          <a:bodyPr wrap="square" lIns="0" tIns="0" rIns="0" bIns="0" rtlCol="0" anchor="ctr"/>
          <a:lstStyle/>
          <a:p>
            <a:pPr indent="0" marL="0">
              <a:buNone/>
            </a:pPr>
            <a:r>
              <a:rPr lang="en-US" sz="1200" b="1" dirty="0">
                <a:solidFill>
                  <a:schemeClr val="accent3"/>
                </a:solidFill>
              </a:rPr>
              <a:t>New Testament</a:t>
            </a:r>
            <a:endParaRPr lang="en-US" sz="1200" dirty="0"/>
          </a:p>
        </p:txBody>
      </p:sp>
      <p:sp>
        <p:nvSpPr>
          <p:cNvPr id="32" name="tl-note"/>
          <p:cNvSpPr txBox="1"/>
          <p:nvPr/>
        </p:nvSpPr>
        <p:spPr>
          <a:xfrm>
            <a:off x="4572000" y="5669280"/>
            <a:ext cx="7071055" cy="320040"/>
          </a:xfrm>
          <a:prstGeom prst="rect">
            <a:avLst/>
          </a:prstGeom>
          <a:noFill/>
          <a:ln/>
        </p:spPr>
        <p:txBody>
          <a:bodyPr wrap="square" lIns="0" tIns="0" rIns="0" bIns="0" rtlCol="0" anchor="ctr"/>
          <a:lstStyle/>
          <a:p>
            <a:pPr algn="r" indent="0" marL="0">
              <a:buNone/>
            </a:pPr>
            <a:r>
              <a:rPr lang="en-US" sz="1200" i="1" dirty="0">
                <a:solidFill>
                  <a:schemeClr val="accent4"/>
                </a:solidFill>
              </a:rPr>
              <a:t>Hos 2, Isa 66, Psa 115, Job 29 are undated (Scripture gives no year). Spacing is by order, not to scale.</a:t>
            </a:r>
            <a:endParaRPr lang="en-US" sz="12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134</a:t>
            </a:fld>
            <a:endParaRPr lang="en-US"/>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name="Slide 13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3) CHRONOLOGY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Chronology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051560"/>
          </a:xfrm>
          <a:prstGeom prst="roundRect">
            <a:avLst>
              <a:gd name="adj" fmla="val 8696"/>
            </a:avLst>
          </a:prstGeom>
          <a:solidFill>
            <a:schemeClr val="bg2"/>
          </a:solidFill>
          <a:ln/>
        </p:spPr>
      </p:sp>
      <p:sp>
        <p:nvSpPr>
          <p:cNvPr id="6" name="row-num-bg-0"/>
          <p:cNvSpPr/>
          <p:nvPr/>
        </p:nvSpPr>
        <p:spPr>
          <a:xfrm>
            <a:off x="822960" y="1783080"/>
            <a:ext cx="502920" cy="502920"/>
          </a:xfrm>
          <a:prstGeom prst="ellipse">
            <a:avLst/>
          </a:prstGeom>
          <a:solidFill>
            <a:schemeClr val="accent1"/>
          </a:solidFill>
          <a:ln/>
        </p:spPr>
      </p:sp>
      <p:sp>
        <p:nvSpPr>
          <p:cNvPr id="7" name="row-num-0"/>
          <p:cNvSpPr txBox="1"/>
          <p:nvPr/>
        </p:nvSpPr>
        <p:spPr>
          <a:xfrm>
            <a:off x="822960" y="178308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From the patriarchs to David:  </a:t>
            </a:r>
            <a:pPr indent="0" marL="0">
              <a:buNone/>
            </a:pPr>
            <a:r>
              <a:rPr lang="en-US" sz="1500" dirty="0">
                <a:solidFill>
                  <a:schemeClr val="tx1"/>
                </a:solidFill>
              </a:rPr>
              <a:t>Genesis 26 is in Isaac’s life, after his birth in 2067 BC (stated), with Esau’s marriage about 1967 BC (derived); 2 Samuel 2 opens with David king at Hebron in 1010 BC (working) and war at Gibeon in 1009 BC (working).</a:t>
            </a:r>
            <a:endParaRPr lang="en-US" sz="1600" dirty="0"/>
          </a:p>
        </p:txBody>
      </p:sp>
      <p:sp>
        <p:nvSpPr>
          <p:cNvPr id="9" name="row-card-1"/>
          <p:cNvSpPr/>
          <p:nvPr/>
        </p:nvSpPr>
        <p:spPr>
          <a:xfrm>
            <a:off x="548640" y="2697480"/>
            <a:ext cx="11094415" cy="1051560"/>
          </a:xfrm>
          <a:prstGeom prst="roundRect">
            <a:avLst>
              <a:gd name="adj" fmla="val 8696"/>
            </a:avLst>
          </a:prstGeom>
          <a:solidFill>
            <a:schemeClr val="bg2"/>
          </a:solidFill>
          <a:ln/>
        </p:spPr>
      </p:sp>
      <p:sp>
        <p:nvSpPr>
          <p:cNvPr id="10" name="row-num-bg-1"/>
          <p:cNvSpPr/>
          <p:nvPr/>
        </p:nvSpPr>
        <p:spPr>
          <a:xfrm>
            <a:off x="822960" y="2971800"/>
            <a:ext cx="502920" cy="502920"/>
          </a:xfrm>
          <a:prstGeom prst="ellipse">
            <a:avLst/>
          </a:prstGeom>
          <a:solidFill>
            <a:schemeClr val="accent1"/>
          </a:solidFill>
          <a:ln/>
        </p:spPr>
      </p:sp>
      <p:sp>
        <p:nvSpPr>
          <p:cNvPr id="11" name="row-num-1"/>
          <p:cNvSpPr txBox="1"/>
          <p:nvPr/>
        </p:nvSpPr>
        <p:spPr>
          <a:xfrm>
            <a:off x="822960" y="297180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280720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The kings of Judah and the prophets:  </a:t>
            </a:r>
            <a:pPr indent="0" marL="0">
              <a:buNone/>
            </a:pPr>
            <a:r>
              <a:rPr lang="en-US" sz="1500" dirty="0">
                <a:solidFill>
                  <a:schemeClr val="tx1"/>
                </a:solidFill>
              </a:rPr>
              <a:t>Amaziah reigns about 796–767 BC (a general scholarly date) in 2 Chronicles 25; Hosea 2 is about 755–750 BC (a general scholarly date); Josiah’s reform in 2 Chronicles 34 comes in 622 BC (working); and Jeremiah 51 is sent with Seraiah about 594 BC (derived), before the fall of Jerusalem in 586 BC (stated).</a:t>
            </a:r>
            <a:endParaRPr lang="en-US" sz="1600" dirty="0"/>
          </a:p>
        </p:txBody>
      </p:sp>
      <p:sp>
        <p:nvSpPr>
          <p:cNvPr id="13" name="row-card-2"/>
          <p:cNvSpPr/>
          <p:nvPr/>
        </p:nvSpPr>
        <p:spPr>
          <a:xfrm>
            <a:off x="548640" y="3886200"/>
            <a:ext cx="11094415" cy="1051560"/>
          </a:xfrm>
          <a:prstGeom prst="roundRect">
            <a:avLst>
              <a:gd name="adj" fmla="val 8696"/>
            </a:avLst>
          </a:prstGeom>
          <a:solidFill>
            <a:schemeClr val="bg2"/>
          </a:solidFill>
          <a:ln/>
        </p:spPr>
      </p:sp>
      <p:sp>
        <p:nvSpPr>
          <p:cNvPr id="14" name="row-num-bg-2"/>
          <p:cNvSpPr/>
          <p:nvPr/>
        </p:nvSpPr>
        <p:spPr>
          <a:xfrm>
            <a:off x="822960" y="4160520"/>
            <a:ext cx="502920" cy="502920"/>
          </a:xfrm>
          <a:prstGeom prst="ellipse">
            <a:avLst/>
          </a:prstGeom>
          <a:solidFill>
            <a:schemeClr val="accent1"/>
          </a:solidFill>
          <a:ln/>
        </p:spPr>
      </p:sp>
      <p:sp>
        <p:nvSpPr>
          <p:cNvPr id="15" name="row-num-2"/>
          <p:cNvSpPr txBox="1"/>
          <p:nvPr/>
        </p:nvSpPr>
        <p:spPr>
          <a:xfrm>
            <a:off x="822960" y="4160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399592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The gospel and the church:  </a:t>
            </a:r>
            <a:pPr indent="0" marL="0">
              <a:buNone/>
            </a:pPr>
            <a:r>
              <a:rPr lang="en-US" sz="1500" dirty="0">
                <a:solidFill>
                  <a:schemeClr val="tx1"/>
                </a:solidFill>
              </a:rPr>
              <a:t>Mark 12 is in April AD 33 (working), the week of the passion; Acts 16 and Acts 17 follow on Paul’s second journey about AD 49–50 (derived), after the Jerusalem Council of AD 49 (working).</a:t>
            </a:r>
            <a:endParaRPr lang="en-US" sz="1600" dirty="0"/>
          </a:p>
        </p:txBody>
      </p:sp>
      <p:sp>
        <p:nvSpPr>
          <p:cNvPr id="17" name="row-card-3"/>
          <p:cNvSpPr/>
          <p:nvPr/>
        </p:nvSpPr>
        <p:spPr>
          <a:xfrm>
            <a:off x="548640" y="5074920"/>
            <a:ext cx="11094415" cy="1051560"/>
          </a:xfrm>
          <a:prstGeom prst="roundRect">
            <a:avLst>
              <a:gd name="adj" fmla="val 8696"/>
            </a:avLst>
          </a:prstGeom>
          <a:solidFill>
            <a:schemeClr val="bg2"/>
          </a:solidFill>
          <a:ln/>
        </p:spPr>
      </p:sp>
      <p:sp>
        <p:nvSpPr>
          <p:cNvPr id="18" name="row-num-bg-3"/>
          <p:cNvSpPr/>
          <p:nvPr/>
        </p:nvSpPr>
        <p:spPr>
          <a:xfrm>
            <a:off x="822960" y="5349240"/>
            <a:ext cx="502920" cy="502920"/>
          </a:xfrm>
          <a:prstGeom prst="ellipse">
            <a:avLst/>
          </a:prstGeom>
          <a:solidFill>
            <a:schemeClr val="accent1"/>
          </a:solidFill>
          <a:ln/>
        </p:spPr>
      </p:sp>
      <p:sp>
        <p:nvSpPr>
          <p:cNvPr id="19" name="row-num-3"/>
          <p:cNvSpPr txBox="1"/>
          <p:nvPr/>
        </p:nvSpPr>
        <p:spPr>
          <a:xfrm>
            <a:off x="822960" y="534924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4</a:t>
            </a:r>
            <a:endParaRPr lang="en-US" sz="1800" dirty="0"/>
          </a:p>
        </p:txBody>
      </p:sp>
      <p:sp>
        <p:nvSpPr>
          <p:cNvPr id="20" name="row-text-3"/>
          <p:cNvSpPr txBox="1"/>
          <p:nvPr/>
        </p:nvSpPr>
        <p:spPr>
          <a:xfrm>
            <a:off x="1554480" y="518464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Undated chapters:  </a:t>
            </a:r>
            <a:pPr indent="0" marL="0">
              <a:buNone/>
            </a:pPr>
            <a:r>
              <a:rPr lang="en-US" sz="1500" dirty="0">
                <a:solidFill>
                  <a:schemeClr val="tx1"/>
                </a:solidFill>
              </a:rPr>
              <a:t>Isaiah 66 belongs to a book spanning Uzziah to Hezekiah, whose reign includes 701 BC (stated); Psalms 115 and Job 29 give no year.</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135</a:t>
            </a:fld>
            <a:endParaRPr lang="en-US"/>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name="Slide 13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4) GEOGRAPHY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Geography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405128"/>
          </a:xfrm>
          <a:prstGeom prst="roundRect">
            <a:avLst>
              <a:gd name="adj" fmla="val 6508"/>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Jerusalem and the house of God:  </a:t>
            </a:r>
            <a:pPr indent="0" marL="0">
              <a:buNone/>
            </a:pPr>
            <a:r>
              <a:rPr lang="en-US" sz="1700" dirty="0">
                <a:solidFill>
                  <a:schemeClr val="tx1"/>
                </a:solidFill>
              </a:rPr>
              <a:t>Josiah sent men “to repair the house of the LORD his God” (2 Chron 34:8); Joash “brake down the wall of Jerusalem” (2 Chron 25:23); Jesus taught “in the temple” (Mark 12:35); Isaiah sees the nations brought “to my holy mountain Jerusalem” (Isa 66:20); and the exiles are told, “let Jerusalem come into your mind” (Jer 51:50).</a:t>
            </a:r>
            <a:endParaRPr lang="en-US" sz="1800" dirty="0"/>
          </a:p>
        </p:txBody>
      </p:sp>
      <p:sp>
        <p:nvSpPr>
          <p:cNvPr id="9" name="row-card-1"/>
          <p:cNvSpPr/>
          <p:nvPr/>
        </p:nvSpPr>
        <p:spPr>
          <a:xfrm>
            <a:off x="548640" y="3115056"/>
            <a:ext cx="11094415" cy="1405128"/>
          </a:xfrm>
          <a:prstGeom prst="roundRect">
            <a:avLst>
              <a:gd name="adj" fmla="val 6508"/>
            </a:avLst>
          </a:prstGeom>
          <a:solidFill>
            <a:schemeClr val="bg2"/>
          </a:solidFill>
          <a:ln/>
        </p:spPr>
      </p:sp>
      <p:sp>
        <p:nvSpPr>
          <p:cNvPr id="10" name="row-num-bg-1"/>
          <p:cNvSpPr/>
          <p:nvPr/>
        </p:nvSpPr>
        <p:spPr>
          <a:xfrm>
            <a:off x="822960" y="3316224"/>
            <a:ext cx="502920" cy="502920"/>
          </a:xfrm>
          <a:prstGeom prst="ellipse">
            <a:avLst/>
          </a:prstGeom>
          <a:solidFill>
            <a:schemeClr val="accent1"/>
          </a:solidFill>
          <a:ln/>
        </p:spPr>
      </p:sp>
      <p:sp>
        <p:nvSpPr>
          <p:cNvPr id="11" name="row-num-1"/>
          <p:cNvSpPr txBox="1"/>
          <p:nvPr/>
        </p:nvSpPr>
        <p:spPr>
          <a:xfrm>
            <a:off x="822960" y="3316224"/>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3224784"/>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From Isaiah’s isles to Macedonia and Greece:  </a:t>
            </a:r>
            <a:pPr indent="0" marL="0">
              <a:buNone/>
            </a:pPr>
            <a:r>
              <a:rPr lang="en-US" sz="1700" dirty="0">
                <a:solidFill>
                  <a:schemeClr val="tx1"/>
                </a:solidFill>
              </a:rPr>
              <a:t>God will send those that escape “to the isles afar off, that have not heard my fame” (Isa 66:19), and Javan is Greece; Paul saw “a man of Macedonia” (Acts 16:9), preached at Philippi, Thessalonica, and Berea, and spoke in Athens (Acts 17:1, 10, 15).</a:t>
            </a:r>
            <a:endParaRPr lang="en-US" sz="1800" dirty="0"/>
          </a:p>
        </p:txBody>
      </p:sp>
      <p:sp>
        <p:nvSpPr>
          <p:cNvPr id="13" name="row-card-2"/>
          <p:cNvSpPr/>
          <p:nvPr/>
        </p:nvSpPr>
        <p:spPr>
          <a:xfrm>
            <a:off x="548640" y="4721352"/>
            <a:ext cx="11094415" cy="1405128"/>
          </a:xfrm>
          <a:prstGeom prst="roundRect">
            <a:avLst>
              <a:gd name="adj" fmla="val 6508"/>
            </a:avLst>
          </a:prstGeom>
          <a:solidFill>
            <a:schemeClr val="bg2"/>
          </a:solidFill>
          <a:ln/>
        </p:spPr>
      </p:sp>
      <p:sp>
        <p:nvSpPr>
          <p:cNvPr id="14" name="row-num-bg-2"/>
          <p:cNvSpPr/>
          <p:nvPr/>
        </p:nvSpPr>
        <p:spPr>
          <a:xfrm>
            <a:off x="822960" y="4922520"/>
            <a:ext cx="502920" cy="502920"/>
          </a:xfrm>
          <a:prstGeom prst="ellipse">
            <a:avLst/>
          </a:prstGeom>
          <a:solidFill>
            <a:schemeClr val="accent1"/>
          </a:solidFill>
          <a:ln/>
        </p:spPr>
      </p:sp>
      <p:sp>
        <p:nvSpPr>
          <p:cNvPr id="15" name="row-num-2"/>
          <p:cNvSpPr txBox="1"/>
          <p:nvPr/>
        </p:nvSpPr>
        <p:spPr>
          <a:xfrm>
            <a:off x="822960" y="4922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4831080"/>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Hebron, Beersheba, and the south:  </a:t>
            </a:r>
            <a:pPr indent="0" marL="0">
              <a:buNone/>
            </a:pPr>
            <a:r>
              <a:rPr lang="en-US" sz="1700" dirty="0">
                <a:solidFill>
                  <a:schemeClr val="tx1"/>
                </a:solidFill>
              </a:rPr>
              <a:t>Isaac went up “to Beer-sheba” and digged a well there (Gen 26:23, 25); David was sent “Unto Hebron” and anointed there (2 Sam 2:1, 4); and Amaziah was beaten at “Beth-shemesh, which belongeth to Judah” and slain at Lachish (2 Chron 25:21, 27).</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136</a:t>
            </a:fld>
            <a:endParaRPr lang="en-US"/>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name="Slide 13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5) OTHER CONNECTIONS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Other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2208276"/>
          </a:xfrm>
          <a:prstGeom prst="roundRect">
            <a:avLst>
              <a:gd name="adj" fmla="val 4141"/>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2025396"/>
          </a:xfrm>
          <a:prstGeom prst="rect">
            <a:avLst/>
          </a:prstGeom>
          <a:noFill/>
          <a:ln/>
        </p:spPr>
        <p:txBody>
          <a:bodyPr wrap="square" lIns="0" tIns="0" rIns="0" bIns="0" rtlCol="0" anchor="t"/>
          <a:lstStyle/>
          <a:p>
            <a:pPr indent="0" marL="0">
              <a:buNone/>
            </a:pPr>
            <a:r>
              <a:rPr lang="en-US" sz="1800" b="1" dirty="0">
                <a:solidFill>
                  <a:schemeClr val="accent1"/>
                </a:solidFill>
              </a:rPr>
              <a:t>Idols that cannot save:  </a:t>
            </a:r>
            <a:pPr indent="0" marL="0">
              <a:buNone/>
            </a:pPr>
            <a:r>
              <a:rPr lang="en-US" sz="1700" dirty="0">
                <a:solidFill>
                  <a:schemeClr val="tx1"/>
                </a:solidFill>
              </a:rPr>
              <a:t>“Their idols are silver and gold, the work of men’s hands” (Psa 115:4); “we ought not to think that the Godhead is like unto gold, or silver, or stone” (Acts 17:29); “his molten image is falsehood” (Jer 51:17); Israel gave her “silver and gold, which they prepared for Baal” (Hos 2:8); Amaziah sought “the gods of the people, which could not deliver their own people” (2 Chron 25:15); and Josiah purged “the carved images, and the molten images” (2 Chron 34:3).</a:t>
            </a:r>
            <a:endParaRPr lang="en-US" sz="1800" dirty="0"/>
          </a:p>
        </p:txBody>
      </p:sp>
      <p:sp>
        <p:nvSpPr>
          <p:cNvPr id="9" name="row-card-1"/>
          <p:cNvSpPr/>
          <p:nvPr/>
        </p:nvSpPr>
        <p:spPr>
          <a:xfrm>
            <a:off x="548640" y="3918204"/>
            <a:ext cx="11094415" cy="2208276"/>
          </a:xfrm>
          <a:prstGeom prst="roundRect">
            <a:avLst>
              <a:gd name="adj" fmla="val 4141"/>
            </a:avLst>
          </a:prstGeom>
          <a:solidFill>
            <a:schemeClr val="bg2"/>
          </a:solidFill>
          <a:ln/>
        </p:spPr>
      </p:sp>
      <p:sp>
        <p:nvSpPr>
          <p:cNvPr id="10" name="row-num-bg-1"/>
          <p:cNvSpPr/>
          <p:nvPr/>
        </p:nvSpPr>
        <p:spPr>
          <a:xfrm>
            <a:off x="822960" y="4119372"/>
            <a:ext cx="502920" cy="502920"/>
          </a:xfrm>
          <a:prstGeom prst="ellipse">
            <a:avLst/>
          </a:prstGeom>
          <a:solidFill>
            <a:schemeClr val="accent1"/>
          </a:solidFill>
          <a:ln/>
        </p:spPr>
      </p:sp>
      <p:sp>
        <p:nvSpPr>
          <p:cNvPr id="11" name="row-num-1"/>
          <p:cNvSpPr txBox="1"/>
          <p:nvPr/>
        </p:nvSpPr>
        <p:spPr>
          <a:xfrm>
            <a:off x="822960" y="4119372"/>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4027932"/>
            <a:ext cx="9859975" cy="2025396"/>
          </a:xfrm>
          <a:prstGeom prst="rect">
            <a:avLst/>
          </a:prstGeom>
          <a:noFill/>
          <a:ln/>
        </p:spPr>
        <p:txBody>
          <a:bodyPr wrap="square" lIns="0" tIns="0" rIns="0" bIns="0" rtlCol="0" anchor="t"/>
          <a:lstStyle/>
          <a:p>
            <a:pPr indent="0" marL="0">
              <a:buNone/>
            </a:pPr>
            <a:r>
              <a:rPr lang="en-US" sz="1800" b="1" dirty="0">
                <a:solidFill>
                  <a:schemeClr val="accent1"/>
                </a:solidFill>
              </a:rPr>
              <a:t>God above every temple:  </a:t>
            </a:r>
            <a:pPr indent="0" marL="0">
              <a:buNone/>
            </a:pPr>
            <a:r>
              <a:rPr lang="en-US" sz="1700" dirty="0">
                <a:solidFill>
                  <a:schemeClr val="tx1"/>
                </a:solidFill>
              </a:rPr>
              <a:t>“The heaven is my throne, and the earth is my footstool” (Isa 66:1); “our God is in the heavens” (Psa 115:3); and God “dwelleth not in temples made with hands” (Acts 17:24).</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137</a:t>
            </a:fld>
            <a:endParaRPr lang="en-US"/>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name="Slide 13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5) OTHER CONNECTIONS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Other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405128"/>
          </a:xfrm>
          <a:prstGeom prst="roundRect">
            <a:avLst>
              <a:gd name="adj" fmla="val 6508"/>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8" name="row-text-0"/>
          <p:cNvSpPr txBox="1"/>
          <p:nvPr/>
        </p:nvSpPr>
        <p:spPr>
          <a:xfrm>
            <a:off x="1554480" y="1618488"/>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Trembling at the word of God:  </a:t>
            </a:r>
            <a:pPr indent="0" marL="0">
              <a:buNone/>
            </a:pPr>
            <a:r>
              <a:rPr lang="en-US" sz="1700" dirty="0">
                <a:solidFill>
                  <a:schemeClr val="tx1"/>
                </a:solidFill>
              </a:rPr>
              <a:t>God looks to him “that is poor and of a contrite spirit, and trembleth at my word” (Isa 66:2); Josiah heard the book of the law and “rent his clothes” (2 Chron 34:19); the Bereans “searched the scriptures daily” (Acts 17:11); but the Sadducees erred, “because ye know not the scriptures” (Mark 12:24).</a:t>
            </a:r>
            <a:endParaRPr lang="en-US" sz="1800" dirty="0"/>
          </a:p>
        </p:txBody>
      </p:sp>
      <p:sp>
        <p:nvSpPr>
          <p:cNvPr id="9" name="row-card-1"/>
          <p:cNvSpPr/>
          <p:nvPr/>
        </p:nvSpPr>
        <p:spPr>
          <a:xfrm>
            <a:off x="548640" y="3115056"/>
            <a:ext cx="11094415" cy="1405128"/>
          </a:xfrm>
          <a:prstGeom prst="roundRect">
            <a:avLst>
              <a:gd name="adj" fmla="val 6508"/>
            </a:avLst>
          </a:prstGeom>
          <a:solidFill>
            <a:schemeClr val="bg2"/>
          </a:solidFill>
          <a:ln/>
        </p:spPr>
      </p:sp>
      <p:sp>
        <p:nvSpPr>
          <p:cNvPr id="10" name="row-num-bg-1"/>
          <p:cNvSpPr/>
          <p:nvPr/>
        </p:nvSpPr>
        <p:spPr>
          <a:xfrm>
            <a:off x="822960" y="3316224"/>
            <a:ext cx="502920" cy="502920"/>
          </a:xfrm>
          <a:prstGeom prst="ellipse">
            <a:avLst/>
          </a:prstGeom>
          <a:solidFill>
            <a:schemeClr val="accent1"/>
          </a:solidFill>
          <a:ln/>
        </p:spPr>
      </p:sp>
      <p:sp>
        <p:nvSpPr>
          <p:cNvPr id="11" name="row-num-1"/>
          <p:cNvSpPr txBox="1"/>
          <p:nvPr/>
        </p:nvSpPr>
        <p:spPr>
          <a:xfrm>
            <a:off x="822960" y="3316224"/>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4</a:t>
            </a:r>
            <a:endParaRPr lang="en-US" sz="1800" dirty="0"/>
          </a:p>
        </p:txBody>
      </p:sp>
      <p:sp>
        <p:nvSpPr>
          <p:cNvPr id="12" name="row-text-1"/>
          <p:cNvSpPr txBox="1"/>
          <p:nvPr/>
        </p:nvSpPr>
        <p:spPr>
          <a:xfrm>
            <a:off x="1554480" y="3224784"/>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The God of the living and the resurrection:  </a:t>
            </a:r>
            <a:pPr indent="0" marL="0">
              <a:buNone/>
            </a:pPr>
            <a:r>
              <a:rPr lang="en-US" sz="1700" dirty="0">
                <a:solidFill>
                  <a:schemeClr val="tx1"/>
                </a:solidFill>
              </a:rPr>
              <a:t>“He is not the God of the dead, but the God of the living” (Mark 12:27); God “hath raised him from the dead” (Acts 17:31); and “The dead praise not the LORD” (Psa 115:17), “But we will bless the LORD from this time forth and for evermore” (Psa 115:18).</a:t>
            </a:r>
            <a:endParaRPr lang="en-US" sz="1800" dirty="0"/>
          </a:p>
        </p:txBody>
      </p:sp>
      <p:sp>
        <p:nvSpPr>
          <p:cNvPr id="13" name="row-card-2"/>
          <p:cNvSpPr/>
          <p:nvPr/>
        </p:nvSpPr>
        <p:spPr>
          <a:xfrm>
            <a:off x="548640" y="4721352"/>
            <a:ext cx="11094415" cy="1405128"/>
          </a:xfrm>
          <a:prstGeom prst="roundRect">
            <a:avLst>
              <a:gd name="adj" fmla="val 6508"/>
            </a:avLst>
          </a:prstGeom>
          <a:solidFill>
            <a:schemeClr val="bg2"/>
          </a:solidFill>
          <a:ln/>
        </p:spPr>
      </p:sp>
      <p:sp>
        <p:nvSpPr>
          <p:cNvPr id="14" name="row-num-bg-2"/>
          <p:cNvSpPr/>
          <p:nvPr/>
        </p:nvSpPr>
        <p:spPr>
          <a:xfrm>
            <a:off x="822960" y="4922520"/>
            <a:ext cx="502920" cy="502920"/>
          </a:xfrm>
          <a:prstGeom prst="ellipse">
            <a:avLst/>
          </a:prstGeom>
          <a:solidFill>
            <a:schemeClr val="accent1"/>
          </a:solidFill>
          <a:ln/>
        </p:spPr>
      </p:sp>
      <p:sp>
        <p:nvSpPr>
          <p:cNvPr id="15" name="row-num-2"/>
          <p:cNvSpPr txBox="1"/>
          <p:nvPr/>
        </p:nvSpPr>
        <p:spPr>
          <a:xfrm>
            <a:off x="822960" y="4922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5</a:t>
            </a:r>
            <a:endParaRPr lang="en-US" sz="1800" dirty="0"/>
          </a:p>
        </p:txBody>
      </p:sp>
      <p:sp>
        <p:nvSpPr>
          <p:cNvPr id="16" name="row-text-2"/>
          <p:cNvSpPr txBox="1"/>
          <p:nvPr/>
        </p:nvSpPr>
        <p:spPr>
          <a:xfrm>
            <a:off x="1554480" y="4831080"/>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Care for the widow and the poor:  </a:t>
            </a:r>
            <a:pPr indent="0" marL="0">
              <a:buNone/>
            </a:pPr>
            <a:r>
              <a:rPr lang="en-US" sz="1700" dirty="0">
                <a:solidFill>
                  <a:schemeClr val="tx1"/>
                </a:solidFill>
              </a:rPr>
              <a:t>Job “caused the widow’s heart to sing for joy” and was “a father to the poor” (Job 29:13, 16); Jesus condemned those “Which devour widows’ houses” (Mark 12:40) and praised the poor widow (Mark 12:43).</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138</a:t>
            </a:fld>
            <a:endParaRPr lang="en-US"/>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name="Slide 139">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lIns="0" tIns="0" rIns="0" bIns="0" rtlCol="0"/>
          <a:lstStyle/>
          <a:p>
            <a:pPr indent="0" marL="0">
              <a:buNone/>
            </a:pPr>
            <a:r>
              <a:rPr lang="en-US" sz="1300" b="1" spc="300" kern="0" dirty="0">
                <a:solidFill>
                  <a:schemeClr val="accent6"/>
                </a:solidFill>
              </a:rPr>
              <a:t>6) EXHORTATION TO THE READER</a:t>
            </a: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lIns="0" tIns="0" rIns="0" bIns="0" rtlCol="0" anchor="t"/>
          <a:lstStyle/>
          <a:p>
            <a:pPr algn="l" indent="0" marL="0">
              <a:buNone/>
            </a:pPr>
            <a:r>
              <a:rPr lang="en-US" sz="3600" b="1" dirty="0">
                <a:solidFill>
                  <a:schemeClr val="bg1"/>
                </a:solidFill>
                <a:latin typeface="Cambria" pitchFamily="34" charset="0"/>
                <a:ea typeface="Cambria" pitchFamily="34" charset="-122"/>
                <a:cs typeface="Cambria" pitchFamily="34" charset="-120"/>
              </a:rPr>
              <a:t>Wholehearted Turning From Idols</a:t>
            </a:r>
            <a:endParaRPr lang="en-US" sz="3600" dirty="0"/>
          </a:p>
        </p:txBody>
      </p:sp>
      <p:pic>
        <p:nvPicPr>
          <p:cNvPr id="4" name="exh-icon" descr="Scroll">    </p:cNvPr>
          <p:cNvPicPr>
            <a:picLocks noChangeAspect="1"/>
          </p:cNvPicPr>
          <p:nvPr/>
        </p:nvPicPr>
        <p:blipFill>
          <a:blip r:embed="rId1"/>
          <a:stretch>
            <a:fillRect/>
          </a:stretch>
        </p:blipFill>
        <p:spPr>
          <a:xfrm>
            <a:off x="548640" y="1965960"/>
            <a:ext cx="548640" cy="548640"/>
          </a:xfrm>
          <a:prstGeom prst="rect">
            <a:avLst/>
          </a:prstGeom>
        </p:spPr>
      </p:pic>
      <p:sp>
        <p:nvSpPr>
          <p:cNvPr id="5" name="exh-text"/>
          <p:cNvSpPr txBox="1"/>
          <p:nvPr/>
        </p:nvSpPr>
        <p:spPr>
          <a:xfrm>
            <a:off x="1417320" y="1920240"/>
            <a:ext cx="10225735" cy="4206240"/>
          </a:xfrm>
          <a:prstGeom prst="rect">
            <a:avLst/>
          </a:prstGeom>
          <a:noFill/>
          <a:ln/>
        </p:spPr>
        <p:txBody>
          <a:bodyPr wrap="square" lIns="0" tIns="0" rIns="0" bIns="0" rtlCol="0" anchor="t"/>
          <a:lstStyle/>
          <a:p>
            <a:pPr indent="0" marL="0">
              <a:spcAft>
                <a:spcPts val="1200"/>
              </a:spcAft>
              <a:buNone/>
            </a:pPr>
            <a:r>
              <a:rPr lang="en-US" sz="1800" dirty="0">
                <a:solidFill>
                  <a:schemeClr val="bg1"/>
                </a:solidFill>
              </a:rPr>
              <a:t>Dear reader, today’s chapters set the true God beside the idols people trust. “Their idols are silver and gold, the work of men’s hands” (Psa 115:4), but “our God is in the heavens: he hath done whatsoever he hath pleased” (Psa 115:3). Paul told Athens that he “dwelleth not in temples made with hands” (Acts 17:24) and “now commandeth all men every where to repent” (Acts 17:30). Turn from every idol to him.</a:t>
            </a:r>
            <a:endParaRPr lang="en-US" sz="1800" dirty="0"/>
          </a:p>
          <a:p>
            <a:pPr indent="0" marL="0">
              <a:spcAft>
                <a:spcPts val="1200"/>
              </a:spcAft>
              <a:buNone/>
            </a:pPr>
            <a:r>
              <a:rPr lang="en-US" sz="1800" dirty="0">
                <a:solidFill>
                  <a:schemeClr val="bg1"/>
                </a:solidFill>
              </a:rPr>
              <a:t>Then let his word search you. God looks to the one who “trembleth at my word” (Isa 66:2). Josiah heard the book of the law and “rent his clothes” (2 Chron 34:19), and the Bereans “searched the scriptures daily, whether those things were so” (Acts 17:11). Do not be like Amaziah, who did right “but not with a perfect heart” (2 Chron 25:2).</a:t>
            </a:r>
            <a:endParaRPr lang="en-US" sz="1800" dirty="0"/>
          </a:p>
          <a:p>
            <a:pPr indent="0" marL="0">
              <a:spcAft>
                <a:spcPts val="1200"/>
              </a:spcAft>
              <a:buNone/>
            </a:pPr>
            <a:r>
              <a:rPr lang="en-US" sz="1800" dirty="0">
                <a:solidFill>
                  <a:schemeClr val="bg1"/>
                </a:solidFill>
              </a:rPr>
              <a:t>And give him all your heart. “Thou shalt love the Lord thy God with all thy heart, and with all thy soul, and with all thy mind, and with all thy strength” (Mark 12:30). The widow gave “all that she had” (Mark 12:44), and the jailer heard, “Believe on the Lord Jesus Christ, and thou shalt be saved” (Acts 16:31). God still says, “I will betroth thee unto me for ever” (Hos 2:19).</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139</a:t>
            </a:fld>
            <a:endParaRPr lang="en-US"/>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name="Slide 140">
    <p:spTree>
      <p:nvGrpSpPr>
        <p:cNvPr id="1" name=""/>
        <p:cNvGrpSpPr/>
        <p:nvPr/>
      </p:nvGrpSpPr>
      <p:grpSpPr>
        <a:xfrm>
          <a:off x="0" y="0"/>
          <a:ext cx="0" cy="0"/>
          <a:chOff x="0" y="0"/>
          <a:chExt cx="0" cy="0"/>
        </a:xfrm>
      </p:grpSpPr>
      <p:pic>
        <p:nvPicPr>
          <p:cNvPr id="2" name="finale-logo" descr="Memorize The Bible logo">    </p:cNvPr>
          <p:cNvPicPr>
            <a:picLocks noChangeAspect="1"/>
          </p:cNvPicPr>
          <p:nvPr/>
        </p:nvPicPr>
        <p:blipFill>
          <a:blip r:embed="rId1"/>
          <a:stretch>
            <a:fillRect/>
          </a:stretch>
        </p:blipFill>
        <p:spPr>
          <a:xfrm>
            <a:off x="8351215" y="777240"/>
            <a:ext cx="3291840" cy="4937760"/>
          </a:xfrm>
          <a:prstGeom prst="rect">
            <a:avLst/>
          </a:prstGeom>
          <a:effectLst>
            <a:outerShdw sx="100000" sy="100000" kx="0" ky="0" algn="bl" rotWithShape="0" blurRad="101600" dist="38100" dir="5400000">
              <a:srgbClr val="000000">
                <a:alpha val="30000"/>
              </a:srgbClr>
            </a:outerShdw>
          </a:effectLst>
        </p:spPr>
      </p:pic>
      <p:sp>
        <p:nvSpPr>
          <p:cNvPr id="3" name="finale-kicker"/>
          <p:cNvSpPr txBox="1"/>
          <p:nvPr/>
        </p:nvSpPr>
        <p:spPr>
          <a:xfrm>
            <a:off x="548640" y="1417320"/>
            <a:ext cx="6949440" cy="411480"/>
          </a:xfrm>
          <a:prstGeom prst="rect">
            <a:avLst/>
          </a:prstGeom>
          <a:noFill/>
          <a:ln/>
        </p:spPr>
        <p:txBody>
          <a:bodyPr wrap="square" lIns="0" tIns="0" rIns="0" bIns="0" rtlCol="0" anchor="ctr"/>
          <a:lstStyle/>
          <a:p>
            <a:pPr indent="0" marL="0">
              <a:buNone/>
            </a:pPr>
            <a:r>
              <a:rPr lang="en-US" sz="1400" b="1" spc="300" kern="0" dirty="0">
                <a:solidFill>
                  <a:schemeClr val="accent2"/>
                </a:solidFill>
              </a:rPr>
              <a:t>END OF TODAY'S REVIEW</a:t>
            </a:r>
            <a:endParaRPr lang="en-US" sz="1400" dirty="0"/>
          </a:p>
        </p:txBody>
      </p:sp>
      <p:sp>
        <p:nvSpPr>
          <p:cNvPr id="4" name="finale-title"/>
          <p:cNvSpPr txBox="1"/>
          <p:nvPr/>
        </p:nvSpPr>
        <p:spPr>
          <a:xfrm>
            <a:off x="548640" y="1828800"/>
            <a:ext cx="6949440" cy="1645920"/>
          </a:xfrm>
          <a:prstGeom prst="rect">
            <a:avLst/>
          </a:prstGeom>
          <a:noFill/>
          <a:ln/>
        </p:spPr>
        <p:txBody>
          <a:bodyPr wrap="square" lIns="0" tIns="0" rIns="0" bIns="0" rtlCol="0" anchor="t"/>
          <a:lstStyle/>
          <a:p>
            <a:pPr indent="0" marL="0">
              <a:buNone/>
            </a:pPr>
            <a:r>
              <a:rPr lang="en-US" sz="4800" b="1" dirty="0">
                <a:solidFill>
                  <a:schemeClr val="tx2"/>
                </a:solidFill>
                <a:latin typeface="Cambria" pitchFamily="34" charset="0"/>
                <a:ea typeface="Cambria" pitchFamily="34" charset="-122"/>
                <a:cs typeface="Cambria" pitchFamily="34" charset="-120"/>
              </a:rPr>
              <a:t>Thank You for Studying Today</a:t>
            </a:r>
            <a:endParaRPr lang="en-US" sz="4800" dirty="0"/>
          </a:p>
        </p:txBody>
      </p:sp>
      <p:sp>
        <p:nvSpPr>
          <p:cNvPr id="5" name="finale-subtitle"/>
          <p:cNvSpPr txBox="1"/>
          <p:nvPr/>
        </p:nvSpPr>
        <p:spPr>
          <a:xfrm>
            <a:off x="548640" y="3520440"/>
            <a:ext cx="6949440" cy="640080"/>
          </a:xfrm>
          <a:prstGeom prst="rect">
            <a:avLst/>
          </a:prstGeom>
          <a:noFill/>
          <a:ln/>
        </p:spPr>
        <p:txBody>
          <a:bodyPr wrap="square" lIns="0" tIns="0" rIns="0" bIns="0" rtlCol="0" anchor="ctr"/>
          <a:lstStyle/>
          <a:p>
            <a:pPr indent="0" marL="0">
              <a:buNone/>
            </a:pPr>
            <a:r>
              <a:rPr lang="en-US" sz="3200" i="1" dirty="0">
                <a:solidFill>
                  <a:schemeClr val="accent2"/>
                </a:solidFill>
                <a:latin typeface="Cambria" pitchFamily="34" charset="0"/>
                <a:ea typeface="Cambria" pitchFamily="34" charset="-122"/>
                <a:cs typeface="Cambria" pitchFamily="34" charset="-120"/>
              </a:rPr>
              <a:t>See You Tomorrow!</a:t>
            </a:r>
            <a:endParaRPr lang="en-US" sz="3200" dirty="0"/>
          </a:p>
        </p:txBody>
      </p:sp>
      <p:sp>
        <p:nvSpPr>
          <p:cNvPr id="6" name="finale-meta"/>
          <p:cNvSpPr txBox="1"/>
          <p:nvPr/>
        </p:nvSpPr>
        <p:spPr>
          <a:xfrm>
            <a:off x="548640" y="4206240"/>
            <a:ext cx="6949440" cy="365760"/>
          </a:xfrm>
          <a:prstGeom prst="rect">
            <a:avLst/>
          </a:prstGeom>
          <a:noFill/>
          <a:ln/>
        </p:spPr>
        <p:txBody>
          <a:bodyPr wrap="square" lIns="0" tIns="0" rIns="0" bIns="0" rtlCol="0" anchor="ctr"/>
          <a:lstStyle/>
          <a:p>
            <a:pPr indent="0" marL="0">
              <a:buNone/>
            </a:pPr>
            <a:r>
              <a:rPr lang="en-US" sz="1600" dirty="0">
                <a:solidFill>
                  <a:schemeClr val="accent4"/>
                </a:solidFill>
              </a:rPr>
              <a:t>Thursday, 11/05/26  ·  12 chapters  ·  Medium Size</a:t>
            </a:r>
            <a:endParaRPr lang="en-US" sz="1600" dirty="0"/>
          </a:p>
        </p:txBody>
      </p:sp>
      <p:sp>
        <p:nvSpPr>
          <p:cNvPr id="7" name="finale-button"/>
          <p:cNvSpPr/>
          <p:nvPr/>
        </p:nvSpPr>
        <p:spPr>
          <a:xfrm>
            <a:off x="548640" y="4937760"/>
            <a:ext cx="3840480" cy="640080"/>
          </a:xfrm>
          <a:prstGeom prst="roundRect">
            <a:avLst>
              <a:gd name="adj" fmla="val 50000"/>
            </a:avLst>
          </a:prstGeom>
          <a:solidFill>
            <a:schemeClr val="accent1"/>
          </a:solidFill>
          <a:ln/>
          <a:effectLst>
            <a:outerShdw sx="100000" sy="100000" kx="0" ky="0" algn="bl" rotWithShape="0" blurRad="76200" dist="25400" dir="5400000">
              <a:srgbClr val="000000">
                <a:alpha val="25000"/>
              </a:srgbClr>
            </a:outerShdw>
          </a:effectLst>
        </p:spPr>
        <p:txBody>
          <a:bodyPr wrap="square" lIns="0" tIns="0" rIns="0" bIns="0" rtlCol="0" anchor="ctr"/>
          <a:lstStyle/>
          <a:p>
            <a:pPr algn="ctr" indent="0" marL="0">
              <a:buNone/>
            </a:pPr>
            <a:r>
              <a:rPr lang="en-US" sz="2000" b="1" dirty="0">
                <a:solidFill>
                  <a:schemeClr val="bg1"/>
                </a:solidFill>
                <a:latin typeface="Cambria" pitchFamily="34" charset="0"/>
                <a:ea typeface="Cambria" pitchFamily="34" charset="-122"/>
                <a:cs typeface="Cambria" pitchFamily="34" charset="-120"/>
              </a:rPr>
              <a:t>↺  Back to the Beginning</a:t>
            </a:r>
            <a:endParaRPr lang="en-US" sz="2000" dirty="0"/>
          </a:p>
        </p:txBody>
      </p:sp>
      <p:sp>
        <p:nvSpPr>
          <p:cNvPr id="8" name="finale-button-link">
            <a:hlinkClick r:id="rId5" tooltip="Back to the beginning (slide 1)" action="ppaction://hlinksldjump"/>
          </p:cNvPr>
          <p:cNvSpPr txBox="1"/>
          <p:nvPr/>
        </p:nvSpPr>
        <p:spPr>
          <a:xfrm>
            <a:off x="548640" y="4937760"/>
            <a:ext cx="3840480" cy="640080"/>
          </a:xfrm>
          <a:prstGeom prst="rect">
            <a:avLst/>
          </a:prstGeom>
          <a:noFill/>
          <a:ln/>
        </p:spPr>
        <p:txBody>
          <a:bodyPr wrap="square" lIns="0" tIns="0" rIns="0" bIns="0" rtlCol="0" anchor="ctr"/>
          <a:lstStyle/>
          <a:p>
            <a:pPr indent="0" marL="0">
              <a:buNone/>
            </a:pPr>
            <a:endParaRPr lang="en-US" dirty="0"/>
          </a:p>
        </p:txBody>
      </p:sp>
      <p:sp>
        <p:nvSpPr>
          <p:cNvPr id="9" name="finale-logo-link">
            <a:hlinkClick r:id="rId5" tooltip="Back to the beginning (slide 1)" action="ppaction://hlinksldjump"/>
          </p:cNvPr>
          <p:cNvSpPr txBox="1"/>
          <p:nvPr/>
        </p:nvSpPr>
        <p:spPr>
          <a:xfrm>
            <a:off x="8351215" y="777240"/>
            <a:ext cx="3291840" cy="4937760"/>
          </a:xfrm>
          <a:prstGeom prst="rect">
            <a:avLst/>
          </a:prstGeom>
          <a:noFill/>
          <a:ln/>
        </p:spPr>
        <p:txBody>
          <a:bodyPr wrap="square" lIns="0" tIns="0" rIns="0" bIns="0" rtlCol="0" anchor="ctr"/>
          <a:lstStyle/>
          <a:p>
            <a:pPr indent="0" marL="0">
              <a:buNone/>
            </a:pPr>
            <a:endParaRPr lang="en-US"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140</a:t>
            </a:fld>
            <a:endParaRPr lang="en-US"/>
          </a:p>
        </p:txBody>
      </p:sp>
    </p:spTree>
  </p:cSld>
  <p:clrMapOvr>
    <a:masterClrMapping/>
  </p:clrMapOvr>
</p:sld>
</file>

<file path=ppt/theme/theme1.xml><?xml version="1.0" encoding="utf-8"?>
<a:theme xmlns:a="http://schemas.openxmlformats.org/drawingml/2006/main" name="Memorize the Bible">
  <a:themeElements>
    <a:clrScheme name="Memorize the Bible">
      <a:dk1>
        <a:srgbClr val="2E2622"/>
      </a:dk1>
      <a:lt1>
        <a:srgbClr val="FFFFFF"/>
      </a:lt1>
      <a:dk2>
        <a:srgbClr val="703B3B"/>
      </a:dk2>
      <a:lt2>
        <a:srgbClr val="F5EEE3"/>
      </a:lt2>
      <a:accent1>
        <a:srgbClr val="703B3B"/>
      </a:accent1>
      <a:accent2>
        <a:srgbClr val="7F6B4D"/>
      </a:accent2>
      <a:accent3>
        <a:srgbClr val="4E7282"/>
      </a:accent3>
      <a:accent4>
        <a:srgbClr val="6E6359"/>
      </a:accent4>
      <a:accent5>
        <a:srgbClr val="E1D0B3"/>
      </a:accent5>
      <a:accent6>
        <a:srgbClr val="9BB4C0"/>
      </a:accent6>
      <a:hlink>
        <a:srgbClr val="E1D0B3"/>
      </a:hlink>
      <a:folHlink>
        <a:srgbClr val="E1D0B3"/>
      </a:folHlink>
    </a:clrScheme>
    <a:fontScheme name="Memorize the Bibl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140</Slides>
  <Notes>140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140</vt:i4>
      </vt:variant>
    </vt:vector>
  </HeadingPairs>
  <TitlesOfParts>
    <vt:vector size="14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Thursday, 11/05/26 BC &amp; DCB Daily Review - Medium Size</dc:title>
  <dc:subject>PptxGenJS Presentation</dc:subject>
  <dc:creator>Dean Brown</dc:creator>
  <cp:lastModifiedBy>Dean Brown</cp:lastModifiedBy>
  <cp:revision>1</cp:revision>
  <dcterms:created xsi:type="dcterms:W3CDTF">2026-11-03T07:36:48Z</dcterms:created>
  <dcterms:modified xsi:type="dcterms:W3CDTF">2026-11-03T07:36:48Z</dcterms:modified>
</cp:coreProperties>
</file>